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3" r:id="rId1"/>
  </p:sldMasterIdLst>
  <p:sldIdLst>
    <p:sldId id="256" r:id="rId2"/>
    <p:sldId id="257" r:id="rId3"/>
    <p:sldId id="286" r:id="rId4"/>
    <p:sldId id="258" r:id="rId5"/>
    <p:sldId id="287" r:id="rId6"/>
    <p:sldId id="259" r:id="rId7"/>
    <p:sldId id="288" r:id="rId8"/>
    <p:sldId id="260" r:id="rId9"/>
    <p:sldId id="289" r:id="rId10"/>
    <p:sldId id="261" r:id="rId11"/>
    <p:sldId id="290" r:id="rId12"/>
    <p:sldId id="262" r:id="rId13"/>
    <p:sldId id="291" r:id="rId14"/>
    <p:sldId id="29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80" r:id="rId24"/>
    <p:sldId id="281" r:id="rId25"/>
    <p:sldId id="282" r:id="rId26"/>
    <p:sldId id="283" r:id="rId27"/>
    <p:sldId id="284" r:id="rId28"/>
    <p:sldId id="285" r:id="rId29"/>
    <p:sldId id="274" r:id="rId30"/>
    <p:sldId id="275" r:id="rId31"/>
    <p:sldId id="276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F68E2-58F2-4D09-BE8B-E3BD06533059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643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D6473-DF6D-4702-B328-E0DD40540A4E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019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2302"/>
            <a:ext cx="1971675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2302"/>
            <a:ext cx="5800725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6F7E3A-B166-407D-9866-32884E7D5B37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200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FC5F6-F338-4AE4-BB23-26385BCFC423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13E31D-E2AB-40D1-8B51-AFA5AFEF39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0101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BB0C4-6273-4C6E-B9BD-2EDC30F1CD52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5217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5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5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B4D41-86C1-4908-B66A-0B50CEB3BF29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8235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5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26E2C-56C1-4E0D-A793-0088A7FDD37E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4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9B41-D8B5-4052-B551-9B5525EAA8B6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4199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94136C-8742-45B2-AF27-D93DF72833A9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4902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0450" y="731520"/>
            <a:ext cx="486918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32ABBEA6-7C60-4B02-AE87-00D78D8422AF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057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60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CAD897-D46E-4AD2-BD9B-49DD3E640873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6178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9144001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8624D31-43A5-475A-80CF-332C9F6DCF35}" type="datetimeFigureOut">
              <a:rPr lang="en-US" smtClean="0"/>
              <a:t>9/12/2017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1194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s4TPTC8whw" TargetMode="External"/><Relationship Id="rId2" Type="http://schemas.openxmlformats.org/officeDocument/2006/relationships/hyperlink" Target="https://www.youtube.com/watch?v=ROalU379l3U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proprofs.com/quiz-school/story.php?title=selection-sort-quiz" TargetMode="External"/><Relationship Id="rId5" Type="http://schemas.openxmlformats.org/officeDocument/2006/relationships/hyperlink" Target="http://www.proprofs.com/quiz-school/story.php?title=insertion-sort-quiz" TargetMode="External"/><Relationship Id="rId4" Type="http://schemas.openxmlformats.org/officeDocument/2006/relationships/hyperlink" Target="https://www.youtube.com/watch?v=lyZQPjUT5B4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27494" y="717354"/>
            <a:ext cx="3364454" cy="3249347"/>
          </a:xfrm>
        </p:spPr>
        <p:txBody>
          <a:bodyPr>
            <a:noAutofit/>
          </a:bodyPr>
          <a:lstStyle/>
          <a:p>
            <a:r>
              <a:rPr lang="id-ID" sz="4800" dirty="0"/>
              <a:t>Algortihms and Data Structures: Basic Sorting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0"/>
            <a:ext cx="7713844" cy="1716579"/>
          </a:xfrm>
        </p:spPr>
        <p:txBody>
          <a:bodyPr>
            <a:normAutofit/>
          </a:bodyPr>
          <a:lstStyle/>
          <a:p>
            <a:r>
              <a:rPr lang="id-ID" dirty="0"/>
              <a:t>Department of informatics</a:t>
            </a:r>
          </a:p>
          <a:p>
            <a:r>
              <a:rPr lang="id-ID" dirty="0"/>
              <a:t>Parahyangan Catholic University</a:t>
            </a:r>
          </a:p>
          <a:p>
            <a:r>
              <a:rPr lang="id-ID" sz="1400" dirty="0" smtClean="0"/>
              <a:t>Credit </a:t>
            </a:r>
            <a:r>
              <a:rPr lang="id-ID" sz="1400" dirty="0"/>
              <a:t>to: Lionov, M.Sc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163" y="1299701"/>
            <a:ext cx="3533775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0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Pragmatics of Sorting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3"/>
                <a:ext cx="7971417" cy="4420595"/>
              </a:xfrm>
            </p:spPr>
            <p:txBody>
              <a:bodyPr>
                <a:noAutofit/>
              </a:bodyPr>
              <a:lstStyle/>
              <a:p>
                <a:r>
                  <a:rPr lang="en-US" sz="2400" dirty="0"/>
                  <a:t>In what order do the items should be sorted ?</a:t>
                </a:r>
              </a:p>
              <a:p>
                <a:pPr lvl="1"/>
                <a:r>
                  <a:rPr lang="id-ID" sz="2000" dirty="0"/>
                  <a:t>Increasing or decreasing order ?</a:t>
                </a:r>
              </a:p>
              <a:p>
                <a:pPr lvl="2"/>
                <a:r>
                  <a:rPr lang="id-ID" sz="1600" dirty="0"/>
                  <a:t>Ascending order: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sz="1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id-ID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id-ID" sz="1600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sz="16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id-ID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id-ID" sz="16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id-ID" sz="1600" dirty="0"/>
                  <a:t> for all </a:t>
                </a:r>
                <a14:m>
                  <m:oMath xmlns:m="http://schemas.openxmlformats.org/officeDocument/2006/math"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1≤</m:t>
                    </m:r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id-ID" sz="1600" dirty="0"/>
              </a:p>
              <a:p>
                <a:pPr lvl="2"/>
                <a:r>
                  <a:rPr lang="id-ID" sz="1600" dirty="0"/>
                  <a:t>Descending order: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id-ID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id-ID" sz="1600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id-ID" sz="1600" b="0" i="1" smtClean="0">
                        <a:latin typeface="Cambria Math" panose="02040503050406030204" pitchFamily="18" charset="0"/>
                      </a:rPr>
                      <m:t>≥</m:t>
                    </m:r>
                    <m:sSub>
                      <m:sSubPr>
                        <m:ctrlPr>
                          <a:rPr lang="id-ID" sz="1600" i="1">
                            <a:latin typeface="Cambria Math"/>
                          </a:rPr>
                        </m:ctrlPr>
                      </m:sSubPr>
                      <m:e>
                        <m:r>
                          <a:rPr lang="id-ID" sz="16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id-ID" sz="16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id-ID" sz="1600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id-ID" sz="1600" dirty="0"/>
                  <a:t> for all </a:t>
                </a:r>
                <a14:m>
                  <m:oMath xmlns:m="http://schemas.openxmlformats.org/officeDocument/2006/math">
                    <m:r>
                      <a:rPr lang="id-ID" sz="1600" i="1">
                        <a:latin typeface="Cambria Math" panose="02040503050406030204" pitchFamily="18" charset="0"/>
                      </a:rPr>
                      <m:t>1≤</m:t>
                    </m:r>
                    <m:r>
                      <a:rPr lang="id-ID" sz="1600" i="1">
                        <a:latin typeface="Cambria Math" panose="02040503050406030204" pitchFamily="18" charset="0"/>
                      </a:rPr>
                      <m:t>𝑖</m:t>
                    </m:r>
                    <m:r>
                      <a:rPr lang="id-ID" sz="16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id-ID" sz="16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endParaRPr lang="id-ID" sz="1600" i="1" dirty="0"/>
              </a:p>
              <a:p>
                <a:pPr lvl="1"/>
                <a:r>
                  <a:rPr lang="en-US" sz="2000" dirty="0"/>
                  <a:t>Sorting just the key or an entire record?</a:t>
                </a:r>
              </a:p>
              <a:p>
                <a:pPr marL="546418" lvl="2" indent="0">
                  <a:buNone/>
                </a:pPr>
                <a:r>
                  <a:rPr lang="en-US" sz="1600" dirty="0"/>
                  <a:t>Sorting a data set involves maintaining the integrity of complex data</a:t>
                </a:r>
                <a:r>
                  <a:rPr lang="id-ID" sz="1600" dirty="0"/>
                  <a:t> </a:t>
                </a:r>
                <a:r>
                  <a:rPr lang="en-US" sz="1600" dirty="0"/>
                  <a:t>records. Example: A mailing list of names, addresses, and phone numbers</a:t>
                </a:r>
                <a:r>
                  <a:rPr lang="id-ID" sz="1600" dirty="0"/>
                  <a:t> </a:t>
                </a:r>
                <a:r>
                  <a:rPr lang="en-US" sz="1600" dirty="0"/>
                  <a:t>may be sorted by names as the key field, but it had better retain the</a:t>
                </a:r>
                <a:r>
                  <a:rPr lang="id-ID" sz="1600" dirty="0"/>
                  <a:t> l</a:t>
                </a:r>
                <a:r>
                  <a:rPr lang="en-US" sz="1600" dirty="0" err="1"/>
                  <a:t>inkage</a:t>
                </a:r>
                <a:r>
                  <a:rPr lang="en-US" sz="1600" dirty="0"/>
                  <a:t> between names and addresses.</a:t>
                </a:r>
                <a:endParaRPr lang="id-ID" sz="16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3"/>
                <a:ext cx="7971417" cy="4420595"/>
              </a:xfrm>
              <a:blipFill>
                <a:blip r:embed="rId2"/>
                <a:stretch>
                  <a:fillRect l="-1147" t="-1931" r="-4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47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Pragmatics of Sorting</a:t>
            </a:r>
            <a:r>
              <a:rPr lang="en-US" dirty="0"/>
              <a:t> (2)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971417" cy="4420595"/>
          </a:xfrm>
        </p:spPr>
        <p:txBody>
          <a:bodyPr>
            <a:noAutofit/>
          </a:bodyPr>
          <a:lstStyle/>
          <a:p>
            <a:r>
              <a:rPr lang="en-US" sz="2400" dirty="0"/>
              <a:t>In what order do the items should be sorted ?</a:t>
            </a:r>
          </a:p>
          <a:p>
            <a:pPr lvl="1"/>
            <a:r>
              <a:rPr lang="id-ID" sz="2000" dirty="0"/>
              <a:t>Equal keys?</a:t>
            </a:r>
          </a:p>
          <a:p>
            <a:pPr marL="546418" lvl="2" indent="0">
              <a:buNone/>
            </a:pPr>
            <a:r>
              <a:rPr lang="en-US" sz="1600" dirty="0"/>
              <a:t>Sometimes the relative order among elements with equal key values </a:t>
            </a:r>
            <a:r>
              <a:rPr lang="en-US" sz="1600" dirty="0" err="1"/>
              <a:t>i</a:t>
            </a:r>
            <a:r>
              <a:rPr lang="id-ID" sz="1600" dirty="0"/>
              <a:t>s </a:t>
            </a:r>
            <a:r>
              <a:rPr lang="en-US" sz="1600" dirty="0"/>
              <a:t>important. Either they have a secondary key or enforce the relative </a:t>
            </a:r>
            <a:r>
              <a:rPr lang="en-US" sz="1600" dirty="0" err="1"/>
              <a:t>orde</a:t>
            </a:r>
            <a:r>
              <a:rPr lang="id-ID" sz="1600" dirty="0"/>
              <a:t>r </a:t>
            </a:r>
            <a:r>
              <a:rPr lang="en-US" sz="1600" dirty="0"/>
              <a:t>among these equal keys (stable).</a:t>
            </a:r>
          </a:p>
          <a:p>
            <a:pPr lvl="1"/>
            <a:r>
              <a:rPr lang="id-ID" sz="2000" dirty="0"/>
              <a:t>Non-numerical data ?</a:t>
            </a:r>
          </a:p>
          <a:p>
            <a:pPr marL="546418" lvl="2" indent="0">
              <a:buNone/>
            </a:pPr>
            <a:r>
              <a:rPr lang="en-US" sz="1600" dirty="0"/>
              <a:t>The right way to specify such matters in the sorting algorithm is with an</a:t>
            </a:r>
            <a:r>
              <a:rPr lang="id-ID" sz="1600" dirty="0"/>
              <a:t> application-specific pairwise-element comparison function.</a:t>
            </a:r>
          </a:p>
        </p:txBody>
      </p:sp>
    </p:spTree>
    <p:extLst>
      <p:ext uri="{BB962C8B-B14F-4D97-AF65-F5344CB8AC3E}">
        <p14:creationId xmlns:p14="http://schemas.microsoft.com/office/powerpoint/2010/main" val="925076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Running Time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836947" cy="4407148"/>
          </a:xfrm>
        </p:spPr>
        <p:txBody>
          <a:bodyPr>
            <a:normAutofit/>
          </a:bodyPr>
          <a:lstStyle/>
          <a:p>
            <a:r>
              <a:rPr lang="en-US" dirty="0"/>
              <a:t>Running time for Sorting Algorithms usually depend on the number of</a:t>
            </a:r>
            <a:r>
              <a:rPr lang="id-ID" dirty="0"/>
              <a:t> </a:t>
            </a:r>
          </a:p>
          <a:p>
            <a:pPr lvl="1"/>
            <a:r>
              <a:rPr lang="id-ID" dirty="0"/>
              <a:t>comparisons (for comparison-based algorithm) </a:t>
            </a:r>
          </a:p>
          <a:p>
            <a:pPr lvl="1"/>
            <a:r>
              <a:rPr lang="en-US" dirty="0" err="1"/>
              <a:t>dat</a:t>
            </a:r>
            <a:r>
              <a:rPr lang="id-ID" dirty="0"/>
              <a:t>a </a:t>
            </a:r>
            <a:r>
              <a:rPr lang="en-US" dirty="0"/>
              <a:t>movements</a:t>
            </a:r>
            <a:r>
              <a:rPr lang="id-ID" dirty="0"/>
              <a:t> or </a:t>
            </a:r>
            <a:r>
              <a:rPr lang="en-US" dirty="0"/>
              <a:t>exchanges (or array access)</a:t>
            </a:r>
            <a:r>
              <a:rPr lang="id-ID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225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Running Time</a:t>
            </a:r>
            <a:r>
              <a:rPr lang="en-US" dirty="0"/>
              <a:t> (2)</a:t>
            </a:r>
            <a:r>
              <a:rPr lang="id-ID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836947" cy="4407148"/>
          </a:xfrm>
        </p:spPr>
        <p:txBody>
          <a:bodyPr>
            <a:normAutofit/>
          </a:bodyPr>
          <a:lstStyle/>
          <a:p>
            <a:r>
              <a:rPr lang="en-US" dirty="0"/>
              <a:t>The number of comparisons and the number of movements do not have</a:t>
            </a:r>
            <a:r>
              <a:rPr lang="id-ID" dirty="0"/>
              <a:t> </a:t>
            </a:r>
            <a:r>
              <a:rPr lang="en-US" dirty="0"/>
              <a:t>to coincide. Practical reasons must aid in the choice of which algorithm</a:t>
            </a:r>
            <a:r>
              <a:rPr lang="id-ID" dirty="0"/>
              <a:t> to use:</a:t>
            </a:r>
          </a:p>
          <a:p>
            <a:pPr lvl="1"/>
            <a:r>
              <a:rPr lang="en-US" dirty="0"/>
              <a:t>comparisons become more important if strings or arrays of numbers are</a:t>
            </a:r>
            <a:r>
              <a:rPr lang="id-ID" dirty="0"/>
              <a:t> compared</a:t>
            </a:r>
          </a:p>
          <a:p>
            <a:pPr lvl="1"/>
            <a:r>
              <a:rPr lang="en-US" dirty="0"/>
              <a:t>exchanges become more important if the data items are large (such as</a:t>
            </a:r>
            <a:r>
              <a:rPr lang="id-ID" dirty="0"/>
              <a:t> structure, record)</a:t>
            </a:r>
          </a:p>
        </p:txBody>
      </p:sp>
    </p:spTree>
    <p:extLst>
      <p:ext uri="{BB962C8B-B14F-4D97-AF65-F5344CB8AC3E}">
        <p14:creationId xmlns:p14="http://schemas.microsoft.com/office/powerpoint/2010/main" val="158704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Running Time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836947" cy="4407148"/>
          </a:xfrm>
        </p:spPr>
        <p:txBody>
          <a:bodyPr>
            <a:normAutofit/>
          </a:bodyPr>
          <a:lstStyle/>
          <a:p>
            <a:r>
              <a:rPr lang="en-US"/>
              <a:t>Overall</a:t>
            </a:r>
            <a:r>
              <a:rPr lang="en-US" dirty="0"/>
              <a:t>, efficiency is measured for the following cases:</a:t>
            </a:r>
          </a:p>
          <a:p>
            <a:pPr lvl="1"/>
            <a:r>
              <a:rPr lang="en-US" dirty="0"/>
              <a:t>Best case : data already in order</a:t>
            </a:r>
          </a:p>
          <a:p>
            <a:pPr lvl="1"/>
            <a:r>
              <a:rPr lang="en-US" dirty="0"/>
              <a:t>Worst case : data in reverse order</a:t>
            </a:r>
          </a:p>
          <a:p>
            <a:pPr lvl="1"/>
            <a:r>
              <a:rPr lang="en-US" dirty="0"/>
              <a:t>Average case : data in random order</a:t>
            </a:r>
          </a:p>
        </p:txBody>
      </p:sp>
    </p:spTree>
    <p:extLst>
      <p:ext uri="{BB962C8B-B14F-4D97-AF65-F5344CB8AC3E}">
        <p14:creationId xmlns:p14="http://schemas.microsoft.com/office/powerpoint/2010/main" val="81080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Selection Sort-Idea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Selection sort works by selecting an element and move it to its proper</a:t>
            </a:r>
            <a:r>
              <a:rPr lang="id-ID" dirty="0"/>
              <a:t> position :</a:t>
            </a:r>
          </a:p>
          <a:p>
            <a:pPr lvl="1"/>
            <a:r>
              <a:rPr lang="en-US" dirty="0"/>
              <a:t>Assume we have an array of </a:t>
            </a:r>
            <a:r>
              <a:rPr lang="en-US" i="1" dirty="0"/>
              <a:t>n </a:t>
            </a:r>
            <a:r>
              <a:rPr lang="en-US" dirty="0"/>
              <a:t>integers with random order</a:t>
            </a:r>
          </a:p>
          <a:p>
            <a:pPr lvl="1"/>
            <a:r>
              <a:rPr lang="en-US" dirty="0"/>
              <a:t>Find the smallest elements in the array</a:t>
            </a:r>
          </a:p>
          <a:p>
            <a:pPr lvl="1"/>
            <a:r>
              <a:rPr lang="en-US" dirty="0"/>
              <a:t>Exchange the smallest elements with the first element in the array</a:t>
            </a:r>
          </a:p>
          <a:p>
            <a:pPr lvl="1"/>
            <a:r>
              <a:rPr lang="en-US" dirty="0"/>
              <a:t>Starting from the second element, find the smallest element among the</a:t>
            </a:r>
            <a:r>
              <a:rPr lang="id-ID" dirty="0"/>
              <a:t> last </a:t>
            </a:r>
            <a:r>
              <a:rPr lang="id-ID" i="1" dirty="0"/>
              <a:t>n-</a:t>
            </a:r>
            <a:r>
              <a:rPr lang="id-ID" dirty="0"/>
              <a:t>1 elements</a:t>
            </a:r>
          </a:p>
          <a:p>
            <a:pPr lvl="1"/>
            <a:r>
              <a:rPr lang="en-US" dirty="0"/>
              <a:t>Exchange it with the second element in the array</a:t>
            </a:r>
          </a:p>
          <a:p>
            <a:pPr lvl="1"/>
            <a:r>
              <a:rPr lang="en-US" dirty="0"/>
              <a:t>Continue until only one element remain unsorted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98091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Selection Sort-Illustration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60469"/>
              </p:ext>
            </p:extLst>
          </p:nvPr>
        </p:nvGraphicFramePr>
        <p:xfrm>
          <a:off x="822325" y="1846263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21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rgbClr val="FF0000"/>
                          </a:solidFill>
                        </a:rPr>
                        <a:t>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3" name="Group 2"/>
          <p:cNvGrpSpPr/>
          <p:nvPr/>
        </p:nvGrpSpPr>
        <p:grpSpPr>
          <a:xfrm>
            <a:off x="1169894" y="2217103"/>
            <a:ext cx="5123330" cy="230262"/>
            <a:chOff x="1169894" y="2217103"/>
            <a:chExt cx="5123330" cy="230262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1169894" y="2447365"/>
              <a:ext cx="512333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1169894" y="2217103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6293224" y="2217103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/>
          <p:cNvGrpSpPr/>
          <p:nvPr/>
        </p:nvGrpSpPr>
        <p:grpSpPr>
          <a:xfrm>
            <a:off x="822325" y="2578848"/>
            <a:ext cx="7543800" cy="601102"/>
            <a:chOff x="822325" y="2578848"/>
            <a:chExt cx="7543800" cy="601102"/>
          </a:xfrm>
        </p:grpSpPr>
        <p:graphicFrame>
          <p:nvGraphicFramePr>
            <p:cNvPr id="18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4025796219"/>
                </p:ext>
              </p:extLst>
            </p:nvPr>
          </p:nvGraphicFramePr>
          <p:xfrm>
            <a:off x="822325" y="2578848"/>
            <a:ext cx="7543800" cy="37084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257300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1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2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3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4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5"/>
                      </a:ext>
                    </a:extLst>
                  </a:gridCol>
                </a:tblGrid>
                <a:tr h="370840"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-123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40</a:t>
                        </a:r>
                      </a:p>
                    </a:txBody>
                    <a:tcPr>
                      <a:solidFill>
                        <a:srgbClr val="FFFF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rgbClr val="FF0000"/>
                            </a:solidFill>
                          </a:rPr>
                          <a:t>5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62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21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15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xmlns="" val="10000"/>
                    </a:ext>
                  </a:extLst>
                </a:tr>
              </a:tbl>
            </a:graphicData>
          </a:graphic>
        </p:graphicFrame>
        <p:cxnSp>
          <p:nvCxnSpPr>
            <p:cNvPr id="19" name="Straight Arrow Connector 18"/>
            <p:cNvCxnSpPr/>
            <p:nvPr/>
          </p:nvCxnSpPr>
          <p:spPr>
            <a:xfrm flipV="1">
              <a:off x="2277035" y="2949688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3527612" y="2949688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2277035" y="3179950"/>
              <a:ext cx="125057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"/>
          <p:cNvGrpSpPr/>
          <p:nvPr/>
        </p:nvGrpSpPr>
        <p:grpSpPr>
          <a:xfrm>
            <a:off x="822325" y="3311433"/>
            <a:ext cx="7543800" cy="601102"/>
            <a:chOff x="822325" y="3311433"/>
            <a:chExt cx="7543800" cy="601102"/>
          </a:xfrm>
        </p:grpSpPr>
        <p:graphicFrame>
          <p:nvGraphicFramePr>
            <p:cNvPr id="23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75887869"/>
                </p:ext>
              </p:extLst>
            </p:nvPr>
          </p:nvGraphicFramePr>
          <p:xfrm>
            <a:off x="822325" y="3311433"/>
            <a:ext cx="7543800" cy="37084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257300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1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2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3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4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5"/>
                      </a:ext>
                    </a:extLst>
                  </a:gridCol>
                </a:tblGrid>
                <a:tr h="370840"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-123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5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40</a:t>
                        </a:r>
                      </a:p>
                    </a:txBody>
                    <a:tcPr>
                      <a:solidFill>
                        <a:srgbClr val="FFFF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62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21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rgbClr val="FF0000"/>
                            </a:solidFill>
                          </a:rPr>
                          <a:t>15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xmlns="" val="10000"/>
                    </a:ext>
                  </a:extLst>
                </a:tr>
              </a:tbl>
            </a:graphicData>
          </a:graphic>
        </p:graphicFrame>
        <p:cxnSp>
          <p:nvCxnSpPr>
            <p:cNvPr id="28" name="Straight Arrow Connector 27"/>
            <p:cNvCxnSpPr/>
            <p:nvPr/>
          </p:nvCxnSpPr>
          <p:spPr>
            <a:xfrm flipV="1">
              <a:off x="3595594" y="3682273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595594" y="3912535"/>
              <a:ext cx="367627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/>
            <p:nvPr/>
          </p:nvCxnSpPr>
          <p:spPr>
            <a:xfrm flipV="1">
              <a:off x="7271871" y="3682273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822325" y="4111309"/>
            <a:ext cx="7543800" cy="601102"/>
            <a:chOff x="822325" y="4111309"/>
            <a:chExt cx="7543800" cy="601102"/>
          </a:xfrm>
        </p:grpSpPr>
        <p:graphicFrame>
          <p:nvGraphicFramePr>
            <p:cNvPr id="36" name="Content Placeholder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657969919"/>
                </p:ext>
              </p:extLst>
            </p:nvPr>
          </p:nvGraphicFramePr>
          <p:xfrm>
            <a:off x="822325" y="4111309"/>
            <a:ext cx="7543800" cy="370840"/>
          </p:xfrm>
          <a:graphic>
            <a:graphicData uri="http://schemas.openxmlformats.org/drawingml/2006/table">
              <a:tbl>
                <a:tblPr firstRow="1" bandRow="1">
                  <a:tableStyleId>{5C22544A-7EE6-4342-B048-85BDC9FD1C3A}</a:tableStyleId>
                </a:tblPr>
                <a:tblGrid>
                  <a:gridCol w="1257300">
                    <a:extLst>
                      <a:ext uri="{9D8B030D-6E8A-4147-A177-3AD203B41FA5}">
                        <a16:colId xmlns:a16="http://schemas.microsoft.com/office/drawing/2014/main" xmlns="" val="20000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1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2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3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4"/>
                      </a:ext>
                    </a:extLst>
                  </a:gridCol>
                  <a:gridCol w="1257300">
                    <a:extLst>
                      <a:ext uri="{9D8B030D-6E8A-4147-A177-3AD203B41FA5}">
                        <a16:colId xmlns:a16="http://schemas.microsoft.com/office/drawing/2014/main" xmlns="" val="20005"/>
                      </a:ext>
                    </a:extLst>
                  </a:gridCol>
                </a:tblGrid>
                <a:tr h="370840"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-123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5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15</a:t>
                        </a:r>
                      </a:p>
                    </a:txBody>
                    <a:tcPr>
                      <a:solidFill>
                        <a:schemeClr val="accent1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/>
                          <a:t>62</a:t>
                        </a:r>
                      </a:p>
                    </a:txBody>
                    <a:tcPr>
                      <a:solidFill>
                        <a:srgbClr val="FFFF00"/>
                      </a:solidFill>
                    </a:tcPr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rgbClr val="FF0000"/>
                            </a:solidFill>
                          </a:rPr>
                          <a:t>21</a:t>
                        </a:r>
                      </a:p>
                    </a:txBody>
                    <a:tcPr/>
                  </a:tc>
                  <a:tc>
                    <a:txBody>
                      <a:bodyPr/>
                      <a:lstStyle/>
                      <a:p>
                        <a:r>
                          <a:rPr lang="id-ID" dirty="0">
                            <a:solidFill>
                              <a:schemeClr val="bg1"/>
                            </a:solidFill>
                          </a:rPr>
                          <a:t>40</a:t>
                        </a:r>
                      </a:p>
                    </a:txBody>
                    <a:tcPr/>
                  </a:tc>
                  <a:extLst>
                    <a:ext uri="{0D108BD9-81ED-4DB2-BD59-A6C34878D82A}">
                      <a16:rowId xmlns:a16="http://schemas.microsoft.com/office/drawing/2014/main" xmlns="" val="10000"/>
                    </a:ext>
                  </a:extLst>
                </a:tr>
              </a:tbl>
            </a:graphicData>
          </a:graphic>
        </p:graphicFrame>
        <p:cxnSp>
          <p:nvCxnSpPr>
            <p:cNvPr id="37" name="Straight Arrow Connector 36"/>
            <p:cNvCxnSpPr/>
            <p:nvPr/>
          </p:nvCxnSpPr>
          <p:spPr>
            <a:xfrm flipV="1">
              <a:off x="4738594" y="4482149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4738594" y="4712411"/>
              <a:ext cx="1306606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6045200" y="4482149"/>
              <a:ext cx="0" cy="23026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2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132964"/>
              </p:ext>
            </p:extLst>
          </p:nvPr>
        </p:nvGraphicFramePr>
        <p:xfrm>
          <a:off x="822325" y="4852989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62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43" name="Straight Arrow Connector 42"/>
          <p:cNvCxnSpPr/>
          <p:nvPr/>
        </p:nvCxnSpPr>
        <p:spPr>
          <a:xfrm flipV="1">
            <a:off x="7271871" y="5223829"/>
            <a:ext cx="0" cy="230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045200" y="5454091"/>
            <a:ext cx="12266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V="1">
            <a:off x="6045200" y="5223829"/>
            <a:ext cx="0" cy="2302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3963318"/>
              </p:ext>
            </p:extLst>
          </p:nvPr>
        </p:nvGraphicFramePr>
        <p:xfrm>
          <a:off x="822325" y="5594669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>
                          <a:solidFill>
                            <a:schemeClr val="bg1"/>
                          </a:solidFill>
                        </a:rPr>
                        <a:t>62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238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Selection Sort-Pseudocode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863841" cy="442806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Problem : Sort an array of integers in ascending order</a:t>
            </a:r>
          </a:p>
          <a:p>
            <a:r>
              <a:rPr lang="en-US" dirty="0"/>
              <a:t>Input : Array </a:t>
            </a:r>
            <a:r>
              <a:rPr lang="en-US" i="1" dirty="0"/>
              <a:t>A </a:t>
            </a:r>
            <a:r>
              <a:rPr lang="en-US" dirty="0"/>
              <a:t>of integers, contains </a:t>
            </a:r>
            <a:r>
              <a:rPr lang="en-US" i="1" dirty="0"/>
              <a:t>n </a:t>
            </a:r>
            <a:r>
              <a:rPr lang="en-US" dirty="0"/>
              <a:t>integer</a:t>
            </a:r>
          </a:p>
          <a:p>
            <a:r>
              <a:rPr lang="en-US" dirty="0"/>
              <a:t>Output : All elements in </a:t>
            </a:r>
            <a:r>
              <a:rPr lang="en-US" i="1" dirty="0"/>
              <a:t>A </a:t>
            </a:r>
            <a:r>
              <a:rPr lang="en-US" dirty="0"/>
              <a:t>are sorted</a:t>
            </a:r>
            <a:endParaRPr lang="id-ID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1. SELECTION-SORT(A)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2. for i =1 to n-1 do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3.    select the i-th smallest element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4.    exchange with the i-th element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1. SELECTION-SORT(A)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2. for i =1 to n-1 do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3.    min = i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4.    for j = i+1 to n do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5.        if A[j] &lt; A[min]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6.            min = j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7.    exchange A[min]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  <a:sym typeface="Wingdings" panose="05000000000000000000" pitchFamily="2" charset="2"/>
              </a:rPr>
              <a:t>with A[i]</a:t>
            </a: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57669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Selection Sort-Running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3"/>
                <a:ext cx="7783159" cy="4460937"/>
              </a:xfrm>
            </p:spPr>
            <p:txBody>
              <a:bodyPr>
                <a:normAutofit fontScale="92500" lnSpcReduction="20000"/>
              </a:bodyPr>
              <a:lstStyle/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1. SELECTION-SORT(A)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2. for i =1 to n-1 do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3.    min = i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4.    for j = i+1 to n do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5.        if A[j] &lt; A[min]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6.            min = j</a:t>
                </a:r>
              </a:p>
              <a:p>
                <a:pPr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7.    exchange A[min]</a:t>
                </a: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  <a:sym typeface="Wingdings" panose="05000000000000000000" pitchFamily="2" charset="2"/>
                  </a:rPr>
                  <a:t>with A[i]</a:t>
                </a:r>
                <a:endParaRPr lang="id-ID" dirty="0">
                  <a:latin typeface="Courier New" panose="02070309020205020404" pitchFamily="49" charset="0"/>
                  <a:cs typeface="Courier New" panose="02070309020205020404" pitchFamily="49" charset="0"/>
                </a:endParaRPr>
              </a:p>
              <a:p>
                <a:r>
                  <a:rPr lang="id-ID" sz="2100" dirty="0"/>
                  <a:t>Running time of Selection Sort</a:t>
                </a:r>
              </a:p>
              <a:p>
                <a:pPr lvl="1"/>
                <a:r>
                  <a:rPr lang="id-ID" sz="1900" dirty="0"/>
                  <a:t>Best Case: Line 5 will be excecuted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id-ID" sz="19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id-ID" sz="1900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id-ID" sz="1900" b="0" i="1" smtClean="0"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id-ID" sz="19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id-ID" sz="19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id-ID" sz="19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sz="19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d-ID" sz="1900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id-ID" sz="19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id-ID" sz="1900" dirty="0"/>
              </a:p>
              <a:p>
                <a:pPr lvl="1"/>
                <a:r>
                  <a:rPr lang="id-ID" sz="1900" dirty="0"/>
                  <a:t>Average Case: Line 5 will be excecuted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id-ID" sz="19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sz="1900" i="1">
                            <a:latin typeface="Cambria Math"/>
                          </a:rPr>
                        </m:ctrlPr>
                      </m:fPr>
                      <m:num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d-ID" sz="19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id-ID" sz="1900" dirty="0"/>
              </a:p>
              <a:p>
                <a:pPr lvl="1"/>
                <a:r>
                  <a:rPr lang="id-ID" sz="1900" dirty="0"/>
                  <a:t>Worst Case: Line 5 will be excecuted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−2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−3</m:t>
                        </m:r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+…+</m:t>
                    </m:r>
                    <m:d>
                      <m:dPr>
                        <m:ctrlPr>
                          <a:rPr lang="id-ID" sz="1900" i="1">
                            <a:latin typeface="Cambria Math"/>
                          </a:rPr>
                        </m:ctrlPr>
                      </m:dPr>
                      <m:e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−</m:t>
                        </m:r>
                        <m:d>
                          <m:dPr>
                            <m:ctrlPr>
                              <a:rPr lang="id-ID" sz="19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</m:d>
                    <m:r>
                      <a:rPr lang="id-ID" sz="19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sz="1900" i="1">
                            <a:latin typeface="Cambria Math"/>
                          </a:rPr>
                        </m:ctrlPr>
                      </m:fPr>
                      <m:num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d-ID" sz="1900" i="1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sz="1900" i="1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id-ID" sz="19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id-ID" sz="1900" dirty="0"/>
              </a:p>
              <a:p>
                <a:pPr marL="201168" lvl="1" indent="0">
                  <a:buNone/>
                </a:pPr>
                <a:endParaRPr lang="id-ID" sz="1900" dirty="0"/>
              </a:p>
              <a:p>
                <a:pPr marL="201168" lvl="1" indent="0">
                  <a:buNone/>
                </a:pPr>
                <a:r>
                  <a:rPr lang="id-ID" sz="1900" dirty="0"/>
                  <a:t>Running time of Selection Sort: </a:t>
                </a:r>
                <a14:m>
                  <m:oMath xmlns:m="http://schemas.openxmlformats.org/officeDocument/2006/math">
                    <m:r>
                      <a:rPr lang="id-ID" sz="19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id-ID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d-ID" sz="1900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id-ID" sz="19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d-ID" sz="19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id-ID" sz="1900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3"/>
                <a:ext cx="7783159" cy="4460937"/>
              </a:xfrm>
              <a:blipFill rotWithShape="0">
                <a:blip r:embed="rId2"/>
                <a:stretch>
                  <a:fillRect l="-705" t="-1639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850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Insertion Sort-Idea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Selection sort works by inserting an element into its proper position in</a:t>
            </a:r>
            <a:r>
              <a:rPr lang="id-ID" dirty="0"/>
              <a:t> already sorted (sub)-array:</a:t>
            </a:r>
          </a:p>
          <a:p>
            <a:pPr lvl="1"/>
            <a:r>
              <a:rPr lang="en-US" dirty="0"/>
              <a:t>Assume we have an array of </a:t>
            </a:r>
            <a:r>
              <a:rPr lang="en-US" i="1" dirty="0"/>
              <a:t>n </a:t>
            </a:r>
            <a:r>
              <a:rPr lang="en-US" dirty="0"/>
              <a:t>integers with random order</a:t>
            </a:r>
          </a:p>
          <a:p>
            <a:pPr lvl="1"/>
            <a:r>
              <a:rPr lang="en-US" dirty="0"/>
              <a:t>The first element in already sorted</a:t>
            </a:r>
          </a:p>
          <a:p>
            <a:pPr lvl="1"/>
            <a:r>
              <a:rPr lang="en-US" dirty="0"/>
              <a:t>Insert the second element into already sorted sub-array contains the first</a:t>
            </a:r>
            <a:r>
              <a:rPr lang="id-ID" dirty="0"/>
              <a:t> element</a:t>
            </a:r>
          </a:p>
          <a:p>
            <a:pPr lvl="1"/>
            <a:r>
              <a:rPr lang="en-US" dirty="0"/>
              <a:t>Now sub-array contains two elements is already sorted</a:t>
            </a:r>
          </a:p>
          <a:p>
            <a:pPr lvl="1"/>
            <a:r>
              <a:rPr lang="en-US" dirty="0"/>
              <a:t>Repeat the process with the next (unsorted) element. The size of a sorted</a:t>
            </a:r>
            <a:r>
              <a:rPr lang="id-ID" dirty="0"/>
              <a:t> sub-array is growing.</a:t>
            </a:r>
          </a:p>
          <a:p>
            <a:pPr lvl="1"/>
            <a:r>
              <a:rPr lang="en-US" dirty="0"/>
              <a:t>Continue until the last element is inserted and the array is sorted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14480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Definition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Sorting is the process of rearranging a sequence of objects and put them</a:t>
                </a:r>
                <a:r>
                  <a:rPr lang="id-ID" dirty="0"/>
                  <a:t> in some logical order.</a:t>
                </a:r>
              </a:p>
              <a:p>
                <a:r>
                  <a:rPr lang="en-US" dirty="0"/>
                  <a:t>For this problem to be meaningful, the nature of the list items must allow</a:t>
                </a:r>
                <a:r>
                  <a:rPr lang="id-ID" dirty="0"/>
                  <a:t> such an ordering.</a:t>
                </a:r>
              </a:p>
              <a:p>
                <a:r>
                  <a:rPr lang="id-ID" dirty="0"/>
                  <a:t>Computational problem :</a:t>
                </a:r>
              </a:p>
              <a:p>
                <a:pPr lvl="1"/>
                <a:r>
                  <a:rPr lang="en-US" dirty="0"/>
                  <a:t>Input: A sequence of </a:t>
                </a:r>
                <a:r>
                  <a:rPr lang="en-US" i="1" dirty="0"/>
                  <a:t>n </a:t>
                </a:r>
                <a:r>
                  <a:rPr lang="en-US" dirty="0"/>
                  <a:t>numbers </a:t>
                </a:r>
                <a14:m>
                  <m:oMath xmlns:m="http://schemas.openxmlformats.org/officeDocument/2006/math">
                    <m:r>
                      <a:rPr lang="id-ID" b="0" i="1" smtClean="0">
                        <a:latin typeface="Cambria Math" panose="02040503050406030204" pitchFamily="18" charset="0"/>
                      </a:rPr>
                      <m:t>{</m:t>
                    </m:r>
                    <m:sSub>
                      <m:sSubPr>
                        <m:ctrlPr>
                          <a:rPr lang="id-ID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id-ID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, </m:t>
                    </m:r>
                    <m:sSub>
                      <m:sSubPr>
                        <m:ctrlPr>
                          <a:rPr lang="id-ID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, . . . , </m:t>
                    </m:r>
                    <m:sSub>
                      <m:sSubPr>
                        <m:ctrlPr>
                          <a:rPr lang="id-ID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id-ID" dirty="0"/>
              </a:p>
              <a:p>
                <a:pPr lvl="1"/>
                <a:r>
                  <a:rPr lang="id-ID" dirty="0"/>
                  <a:t>Output: A permutation (reordering)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id-ID" i="1">
                            <a:latin typeface="Cambria Math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d-ID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id-ID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id-ID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id-ID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d-ID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id-ID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id-ID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id-ID" i="1">
                            <a:latin typeface="Cambria Math" panose="02040503050406030204" pitchFamily="18" charset="0"/>
                          </a:rPr>
                          <m:t>, </m:t>
                        </m:r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d-ID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id-ID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id-ID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id-ID" i="1">
                            <a:latin typeface="Cambria Math" panose="02040503050406030204" pitchFamily="18" charset="0"/>
                          </a:rPr>
                          <m:t>, . . . , </m:t>
                        </m:r>
                        <m:sSub>
                          <m:sSubPr>
                            <m:ctrlPr>
                              <a:rPr lang="id-ID" i="1">
                                <a:latin typeface="Cambria Math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id-ID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id-ID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r>
                                  <a:rPr lang="id-ID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e>
                          <m:sub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id-ID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id-ID" dirty="0"/>
                  <a:t>of the input sequence </a:t>
                </a:r>
                <a:r>
                  <a:rPr lang="en-US" dirty="0"/>
                  <a:t>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r>
                          <a:rPr lang="id-ID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id-ID" i="1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  <m:sub>
                        <m:r>
                          <a:rPr lang="id-ID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id-ID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id-ID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id-ID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id-ID" i="1">
                        <a:latin typeface="Cambria Math" panose="02040503050406030204" pitchFamily="18" charset="0"/>
                      </a:rPr>
                      <m:t>. . . 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id-ID" i="1">
                            <a:latin typeface="Cambria Math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id-ID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id-ID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  <m:sub>
                        <m:r>
                          <a:rPr lang="id-ID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4"/>
                <a:ext cx="7543801" cy="4023360"/>
              </a:xfrm>
              <a:blipFill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0446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Insertion Sort-Illustration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1516314"/>
              </p:ext>
            </p:extLst>
          </p:nvPr>
        </p:nvGraphicFramePr>
        <p:xfrm>
          <a:off x="822960" y="1791812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015739"/>
              </p:ext>
            </p:extLst>
          </p:nvPr>
        </p:nvGraphicFramePr>
        <p:xfrm>
          <a:off x="822960" y="2271554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6060379"/>
              </p:ext>
            </p:extLst>
          </p:nvPr>
        </p:nvGraphicFramePr>
        <p:xfrm>
          <a:off x="822960" y="2975395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9" name="Straight Connector 8"/>
          <p:cNvCxnSpPr/>
          <p:nvPr/>
        </p:nvCxnSpPr>
        <p:spPr>
          <a:xfrm>
            <a:off x="3483423" y="3346235"/>
            <a:ext cx="0" cy="2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995717" y="3589702"/>
            <a:ext cx="248770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995717" y="3346236"/>
            <a:ext cx="0" cy="243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300082" y="2823220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3483423" y="2836667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300082" y="2823220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995717" y="2823220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95717" y="2823220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2179058" y="2836667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42448187"/>
              </p:ext>
            </p:extLst>
          </p:nvPr>
        </p:nvGraphicFramePr>
        <p:xfrm>
          <a:off x="822960" y="3728430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41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7885072"/>
              </p:ext>
            </p:extLst>
          </p:nvPr>
        </p:nvGraphicFramePr>
        <p:xfrm>
          <a:off x="822960" y="4335533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42" name="Straight Connector 41"/>
          <p:cNvCxnSpPr/>
          <p:nvPr/>
        </p:nvCxnSpPr>
        <p:spPr>
          <a:xfrm>
            <a:off x="6119047" y="4668929"/>
            <a:ext cx="0" cy="243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flipH="1">
            <a:off x="995717" y="4912396"/>
            <a:ext cx="512333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/>
          <p:cNvCxnSpPr/>
          <p:nvPr/>
        </p:nvCxnSpPr>
        <p:spPr>
          <a:xfrm flipV="1">
            <a:off x="995717" y="4668930"/>
            <a:ext cx="0" cy="243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2300082" y="4183358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>
            <a:off x="3483423" y="4196805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300082" y="4183358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995717" y="4183358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995717" y="4183358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2179058" y="4196805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940188" y="4178650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6123529" y="4192097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4940188" y="4178650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3635823" y="4178650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635823" y="4178650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/>
          <p:cNvCxnSpPr/>
          <p:nvPr/>
        </p:nvCxnSpPr>
        <p:spPr>
          <a:xfrm>
            <a:off x="4819164" y="4192097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0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541568"/>
              </p:ext>
            </p:extLst>
          </p:nvPr>
        </p:nvGraphicFramePr>
        <p:xfrm>
          <a:off x="822960" y="5159894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cxnSp>
        <p:nvCxnSpPr>
          <p:cNvPr id="61" name="Straight Connector 60"/>
          <p:cNvCxnSpPr/>
          <p:nvPr/>
        </p:nvCxnSpPr>
        <p:spPr>
          <a:xfrm>
            <a:off x="7342729" y="5557629"/>
            <a:ext cx="0" cy="989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3557382" y="5656547"/>
            <a:ext cx="37853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3604447" y="5021166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4787788" y="5034613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>
            <a:off x="3604447" y="5021166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>
            <a:off x="6244553" y="5016458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>
            <a:off x="7427894" y="5029905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6244553" y="5016458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4940188" y="5016458"/>
            <a:ext cx="118334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4940188" y="5016458"/>
            <a:ext cx="0" cy="152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/>
          <p:nvPr/>
        </p:nvCxnSpPr>
        <p:spPr>
          <a:xfrm>
            <a:off x="6123529" y="5029905"/>
            <a:ext cx="0" cy="1387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3557382" y="5530734"/>
            <a:ext cx="0" cy="1258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96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5297556"/>
              </p:ext>
            </p:extLst>
          </p:nvPr>
        </p:nvGraphicFramePr>
        <p:xfrm>
          <a:off x="822960" y="5805439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070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Insertion Sort-Pseudocode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40714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Problem : Sort an array of integers in ascending order</a:t>
            </a:r>
          </a:p>
          <a:p>
            <a:r>
              <a:rPr lang="en-US" dirty="0"/>
              <a:t>Input : Array </a:t>
            </a:r>
            <a:r>
              <a:rPr lang="en-US" i="1" dirty="0"/>
              <a:t>A </a:t>
            </a:r>
            <a:r>
              <a:rPr lang="en-US" dirty="0"/>
              <a:t>of integers, contains </a:t>
            </a:r>
            <a:r>
              <a:rPr lang="en-US" i="1" dirty="0"/>
              <a:t>n </a:t>
            </a:r>
            <a:r>
              <a:rPr lang="en-US" dirty="0"/>
              <a:t>integer</a:t>
            </a:r>
          </a:p>
          <a:p>
            <a:r>
              <a:rPr lang="en-US" dirty="0"/>
              <a:t>Output : All elements in </a:t>
            </a:r>
            <a:r>
              <a:rPr lang="en-US" i="1" dirty="0"/>
              <a:t>A </a:t>
            </a:r>
            <a:r>
              <a:rPr lang="en-US" dirty="0"/>
              <a:t>are sorted</a:t>
            </a:r>
            <a:endParaRPr lang="id-ID" dirty="0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1.   INSERTION-SORT(A)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2.      for i = 2 to n do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3.          insert the i-th element into the right 	position in a sorted sub-array A[1...i-1]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endParaRPr lang="id-ID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1.  INSERTION-SORT(A)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2.     for i = 2 to n do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3.        j = i - 1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4.        key = A[i]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5.        while j &gt; 0 AND </a:t>
            </a:r>
            <a:r>
              <a:rPr lang="id-ID" sz="1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 &lt; A[j] do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6.           A[j+1]=A[j]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7.           j = j -1</a:t>
            </a:r>
          </a:p>
          <a:p>
            <a:pPr marL="0" indent="9366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1789113" algn="l"/>
              </a:tabLst>
            </a:pPr>
            <a:r>
              <a:rPr lang="id-ID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8.     A[j+1] = key</a:t>
            </a:r>
          </a:p>
        </p:txBody>
      </p:sp>
    </p:spTree>
    <p:extLst>
      <p:ext uri="{BB962C8B-B14F-4D97-AF65-F5344CB8AC3E}">
        <p14:creationId xmlns:p14="http://schemas.microsoft.com/office/powerpoint/2010/main" val="1405244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Insertion Sort-Running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22959" y="1845733"/>
                <a:ext cx="7715923" cy="4393701"/>
              </a:xfrm>
            </p:spPr>
            <p:txBody>
              <a:bodyPr>
                <a:normAutofit lnSpcReduction="10000"/>
              </a:bodyPr>
              <a:lstStyle/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1.  INSERTION-SORT(A)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2.     for i = 2 to n do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3.        j = i - 1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4.        key = A[i]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5.        while j &gt; 0 AND </a:t>
                </a:r>
                <a:r>
                  <a:rPr lang="id-ID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key</a:t>
                </a: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 &lt; A[j] do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6.           A[j+1]=A[j]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7.           j = j -1</a:t>
                </a:r>
              </a:p>
              <a:p>
                <a:pPr marL="0" indent="9366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  <a:tabLst>
                    <a:tab pos="1789113" algn="l"/>
                  </a:tabLst>
                </a:pPr>
                <a:r>
                  <a:rPr lang="id-ID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8.     A[j+1] = key</a:t>
                </a:r>
              </a:p>
              <a:p>
                <a:r>
                  <a:rPr lang="id-ID" dirty="0"/>
                  <a:t>Running time of insertion sort:</a:t>
                </a:r>
              </a:p>
              <a:p>
                <a:pPr lvl="1"/>
                <a:r>
                  <a:rPr lang="id-ID" dirty="0"/>
                  <a:t>Best case: Line 5 will be excecuted </a:t>
                </a:r>
                <a14:m>
                  <m:oMath xmlns:m="http://schemas.openxmlformats.org/officeDocument/2006/math">
                    <m:r>
                      <a:rPr lang="id-ID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id-ID" dirty="0"/>
                  <a:t> times.</a:t>
                </a:r>
              </a:p>
              <a:p>
                <a:pPr lvl="1"/>
                <a:r>
                  <a:rPr lang="id-ID" dirty="0"/>
                  <a:t>Worst case: Line 5 will be executed </a:t>
                </a:r>
                <a14:m>
                  <m:oMath xmlns:m="http://schemas.openxmlformats.org/officeDocument/2006/math">
                    <m:r>
                      <a:rPr lang="id-ID" b="0" i="1" smtClean="0">
                        <a:latin typeface="Cambria Math" panose="02040503050406030204" pitchFamily="18" charset="0"/>
                      </a:rPr>
                      <m:t>1+2+3+…+</m:t>
                    </m:r>
                    <m:d>
                      <m:dPr>
                        <m:ctrlPr>
                          <a:rPr lang="id-ID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id-ID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d>
                          <m:dPr>
                            <m:ctrlPr>
                              <a:rPr lang="id-ID" b="0" i="1" smtClean="0"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id-ID" dirty="0"/>
                  <a:t> times</a:t>
                </a:r>
              </a:p>
              <a:p>
                <a:pPr lvl="1"/>
                <a:r>
                  <a:rPr lang="id-ID" dirty="0"/>
                  <a:t>Average case: </a:t>
                </a:r>
                <a:r>
                  <a:rPr lang="en-US" dirty="0"/>
                  <a:t>Assume for each element, it must traverses half of the already sorted</a:t>
                </a:r>
                <a:r>
                  <a:rPr lang="id-ID" dirty="0"/>
                  <a:t> sub-array, l</a:t>
                </a:r>
                <a:r>
                  <a:rPr lang="en-US" dirty="0" err="1"/>
                  <a:t>ine</a:t>
                </a:r>
                <a:r>
                  <a:rPr lang="en-US" dirty="0"/>
                  <a:t> 5 will be executed</a:t>
                </a:r>
                <a:r>
                  <a:rPr lang="id-ID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d-ID" b="0" i="1" smtClean="0">
                        <a:latin typeface="Cambria Math" panose="02040503050406030204" pitchFamily="18" charset="0"/>
                      </a:rPr>
                      <m:t>+1+</m:t>
                    </m:r>
                    <m:f>
                      <m:fPr>
                        <m:ctrlPr>
                          <a:rPr lang="id-ID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d-ID" b="0" i="1" smtClean="0">
                        <a:latin typeface="Cambria Math" panose="02040503050406030204" pitchFamily="18" charset="0"/>
                      </a:rPr>
                      <m:t>+…+</m:t>
                    </m:r>
                    <m:f>
                      <m:fPr>
                        <m:ctrlPr>
                          <a:rPr lang="id-ID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id-ID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b="0" i="1" smtClean="0">
                            <a:latin typeface="Cambria Math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id-ID" b="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p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id-ID" dirty="0"/>
                  <a:t> times</a:t>
                </a:r>
              </a:p>
              <a:p>
                <a:pPr marL="201168" lvl="1" indent="0">
                  <a:buNone/>
                </a:pPr>
                <a:r>
                  <a:rPr lang="id-ID" dirty="0"/>
                  <a:t>Running tie of insertion sort: </a:t>
                </a:r>
                <a14:m>
                  <m:oMath xmlns:m="http://schemas.openxmlformats.org/officeDocument/2006/math">
                    <m:r>
                      <a:rPr lang="id-ID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d-ID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d-ID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2959" y="1845733"/>
                <a:ext cx="7715923" cy="4393701"/>
              </a:xfrm>
              <a:blipFill rotWithShape="0">
                <a:blip r:embed="rId2"/>
                <a:stretch>
                  <a:fillRect l="-790" t="-12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850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Sorting in JDK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Sorting primitive types: Java provides Arrays.sort</a:t>
            </a:r>
          </a:p>
          <a:p>
            <a:r>
              <a:rPr lang="id-ID" dirty="0"/>
              <a:t>Example:</a:t>
            </a:r>
          </a:p>
          <a:p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1. int[] A= {7,5,61,4,2};</a:t>
            </a:r>
          </a:p>
          <a:p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2. Arrays.sort(A);</a:t>
            </a:r>
          </a:p>
          <a:p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3. System.our.println(Arrays.toString(A)); //prints 2, 4, 5, 7, 61</a:t>
            </a:r>
          </a:p>
        </p:txBody>
      </p:sp>
    </p:spTree>
    <p:extLst>
      <p:ext uri="{BB962C8B-B14F-4D97-AF65-F5344CB8AC3E}">
        <p14:creationId xmlns:p14="http://schemas.microsoft.com/office/powerpoint/2010/main" val="1444832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Sorting in JDK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sort an array of object, object must implements comparable and</a:t>
            </a:r>
            <a:r>
              <a:rPr lang="id-ID" dirty="0"/>
              <a:t> override method compareTo().</a:t>
            </a:r>
          </a:p>
          <a:p>
            <a:endParaRPr lang="id-ID" dirty="0"/>
          </a:p>
          <a:p>
            <a:endParaRPr lang="id-ID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8225" y="2558863"/>
            <a:ext cx="6257925" cy="3676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267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Homeworks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Watch</a:t>
            </a:r>
            <a:r>
              <a:rPr lang="id-ID" dirty="0">
                <a:hlinkClick r:id="rId2"/>
              </a:rPr>
              <a:t> Insertion sort with Romanian Dance</a:t>
            </a:r>
            <a:endParaRPr lang="id-ID" dirty="0"/>
          </a:p>
          <a:p>
            <a:r>
              <a:rPr lang="id-ID" dirty="0"/>
              <a:t>Watch </a:t>
            </a:r>
            <a:r>
              <a:rPr lang="id-ID" dirty="0">
                <a:hlinkClick r:id="rId3"/>
              </a:rPr>
              <a:t>Selection sort Gypsi Folk Dance</a:t>
            </a:r>
            <a:endParaRPr lang="id-ID" dirty="0"/>
          </a:p>
          <a:p>
            <a:r>
              <a:rPr lang="id-ID" dirty="0"/>
              <a:t>Watch </a:t>
            </a:r>
            <a:r>
              <a:rPr lang="id-ID" dirty="0">
                <a:hlinkClick r:id="rId4"/>
              </a:rPr>
              <a:t>Bubble Sort with Hungarian Dance</a:t>
            </a:r>
            <a:endParaRPr lang="id-ID" dirty="0"/>
          </a:p>
          <a:p>
            <a:r>
              <a:rPr lang="id-ID" dirty="0"/>
              <a:t>Sort the array of characters S={E,A,S,Y,Q,U,E,S,T,I,O,N} with insertion, selection, and bubble sort! (Submit to elearning</a:t>
            </a:r>
            <a:r>
              <a:rPr lang="id-ID" dirty="0">
                <a:sym typeface="Wingdings" panose="05000000000000000000" pitchFamily="2" charset="2"/>
              </a:rPr>
              <a:t></a:t>
            </a:r>
            <a:r>
              <a:rPr lang="id-ID" dirty="0"/>
              <a:t>HW0401.doc or docx)</a:t>
            </a:r>
          </a:p>
          <a:p>
            <a:r>
              <a:rPr lang="id-ID" dirty="0"/>
              <a:t>Answer the </a:t>
            </a:r>
            <a:r>
              <a:rPr lang="id-ID" dirty="0">
                <a:hlinkClick r:id="rId5"/>
              </a:rPr>
              <a:t>insertion sort quiz</a:t>
            </a:r>
            <a:r>
              <a:rPr lang="id-ID" dirty="0"/>
              <a:t>! (Submit to elearning</a:t>
            </a:r>
            <a:r>
              <a:rPr lang="id-ID" dirty="0">
                <a:sym typeface="Wingdings" panose="05000000000000000000" pitchFamily="2" charset="2"/>
              </a:rPr>
              <a:t></a:t>
            </a:r>
            <a:r>
              <a:rPr lang="id-ID" dirty="0"/>
              <a:t>HW0402.doc or docx)</a:t>
            </a:r>
          </a:p>
          <a:p>
            <a:r>
              <a:rPr lang="id-ID" dirty="0" smtClean="0"/>
              <a:t>Ans</a:t>
            </a:r>
            <a:r>
              <a:rPr lang="en-US" smtClean="0"/>
              <a:t>wer</a:t>
            </a:r>
            <a:r>
              <a:rPr lang="id-ID" smtClean="0"/>
              <a:t> </a:t>
            </a:r>
            <a:r>
              <a:rPr lang="id-ID" dirty="0"/>
              <a:t>the </a:t>
            </a:r>
            <a:r>
              <a:rPr lang="id-ID" dirty="0">
                <a:hlinkClick r:id="rId6"/>
              </a:rPr>
              <a:t>selection sort quiz</a:t>
            </a:r>
            <a:r>
              <a:rPr lang="id-ID" dirty="0"/>
              <a:t>! (Submit to elearning</a:t>
            </a:r>
            <a:r>
              <a:rPr lang="id-ID" dirty="0">
                <a:sym typeface="Wingdings" panose="05000000000000000000" pitchFamily="2" charset="2"/>
              </a:rPr>
              <a:t></a:t>
            </a:r>
            <a:r>
              <a:rPr lang="id-ID" dirty="0"/>
              <a:t>HW0403.doc or docx)</a:t>
            </a:r>
          </a:p>
          <a:p>
            <a:r>
              <a:rPr lang="id-ID" dirty="0"/>
              <a:t>Finish the practicuum modul!</a:t>
            </a:r>
          </a:p>
        </p:txBody>
      </p:sp>
    </p:spTree>
    <p:extLst>
      <p:ext uri="{BB962C8B-B14F-4D97-AF65-F5344CB8AC3E}">
        <p14:creationId xmlns:p14="http://schemas.microsoft.com/office/powerpoint/2010/main" val="4275416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Sort-Idea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ShellSort</a:t>
            </a:r>
            <a:r>
              <a:rPr lang="en-US" dirty="0"/>
              <a:t> is an upgrade over Insertion Sort</a:t>
            </a:r>
            <a:r>
              <a:rPr lang="id-ID" dirty="0"/>
              <a:t> (</a:t>
            </a:r>
            <a:r>
              <a:rPr lang="en-US" dirty="0"/>
              <a:t>It was created by Donald L. Shell in 1959</a:t>
            </a:r>
            <a:r>
              <a:rPr lang="id-ID" dirty="0"/>
              <a:t>)</a:t>
            </a:r>
            <a:r>
              <a:rPr lang="en-US" dirty="0"/>
              <a:t>:</a:t>
            </a:r>
            <a:endParaRPr lang="id-ID" dirty="0"/>
          </a:p>
          <a:p>
            <a:pPr lvl="1"/>
            <a:r>
              <a:rPr lang="en-US" dirty="0"/>
              <a:t>Selection Sort: moves element efficiently, but does many redundant</a:t>
            </a:r>
            <a:r>
              <a:rPr lang="id-ID" dirty="0"/>
              <a:t> comparison</a:t>
            </a:r>
          </a:p>
          <a:p>
            <a:pPr lvl="1"/>
            <a:r>
              <a:rPr lang="id-ID" dirty="0"/>
              <a:t>Insertion Sort: minimum number comparison (at average), but inefficient </a:t>
            </a:r>
            <a:r>
              <a:rPr lang="en-US" dirty="0"/>
              <a:t>by moving element one position at a time</a:t>
            </a:r>
          </a:p>
          <a:p>
            <a:pPr lvl="1"/>
            <a:r>
              <a:rPr lang="en-US" dirty="0" err="1"/>
              <a:t>ShellSort</a:t>
            </a:r>
            <a:r>
              <a:rPr lang="en-US" dirty="0"/>
              <a:t> (Diminishing-increment Sort) is an extension of insertion sort, it</a:t>
            </a:r>
            <a:r>
              <a:rPr lang="id-ID" dirty="0"/>
              <a:t> </a:t>
            </a:r>
            <a:r>
              <a:rPr lang="en-US" dirty="0"/>
              <a:t>allows exchanging array elements that are far apart</a:t>
            </a:r>
          </a:p>
          <a:p>
            <a:pPr lvl="1"/>
            <a:r>
              <a:rPr lang="en-US" dirty="0"/>
              <a:t>It divides the array into several sub-arrays containing elements far apart</a:t>
            </a:r>
            <a:r>
              <a:rPr lang="id-ID" dirty="0"/>
              <a:t> </a:t>
            </a:r>
            <a:r>
              <a:rPr lang="en-US" dirty="0"/>
              <a:t>(not contiguous but every </a:t>
            </a:r>
            <a:r>
              <a:rPr lang="en-US" i="1" dirty="0"/>
              <a:t>h</a:t>
            </a:r>
            <a:r>
              <a:rPr lang="en-US" dirty="0"/>
              <a:t>-</a:t>
            </a:r>
            <a:r>
              <a:rPr lang="en-US" dirty="0" err="1"/>
              <a:t>th</a:t>
            </a:r>
            <a:r>
              <a:rPr lang="en-US" dirty="0"/>
              <a:t> element, </a:t>
            </a:r>
            <a:r>
              <a:rPr lang="en-US" i="1" dirty="0"/>
              <a:t>h </a:t>
            </a:r>
            <a:r>
              <a:rPr lang="en-US" dirty="0"/>
              <a:t>is gap between elements) and</a:t>
            </a:r>
            <a:r>
              <a:rPr lang="id-ID" dirty="0"/>
              <a:t> </a:t>
            </a:r>
            <a:r>
              <a:rPr lang="en-US" dirty="0"/>
              <a:t>sort each of sub-arrays, eventually move small elements relatively in front</a:t>
            </a:r>
            <a:r>
              <a:rPr lang="id-ID" dirty="0"/>
              <a:t> of others</a:t>
            </a:r>
          </a:p>
          <a:p>
            <a:pPr lvl="1"/>
            <a:r>
              <a:rPr lang="en-US" dirty="0"/>
              <a:t>This process is repeated (with decreasing value of </a:t>
            </a:r>
            <a:r>
              <a:rPr lang="en-US" i="1" dirty="0"/>
              <a:t>h</a:t>
            </a:r>
            <a:r>
              <a:rPr lang="en-US" dirty="0"/>
              <a:t>) and it will produce</a:t>
            </a:r>
            <a:r>
              <a:rPr lang="id-ID" dirty="0"/>
              <a:t> </a:t>
            </a:r>
            <a:r>
              <a:rPr lang="en-US" dirty="0"/>
              <a:t>partially sorted arrays that can be efficiently sorted, eventually by Insertion</a:t>
            </a:r>
            <a:r>
              <a:rPr lang="id-ID" dirty="0"/>
              <a:t> Sort</a:t>
            </a:r>
          </a:p>
        </p:txBody>
      </p:sp>
    </p:spTree>
    <p:extLst>
      <p:ext uri="{BB962C8B-B14F-4D97-AF65-F5344CB8AC3E}">
        <p14:creationId xmlns:p14="http://schemas.microsoft.com/office/powerpoint/2010/main" val="4165372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 Illustration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650743" cy="4393701"/>
          </a:xfrm>
        </p:spPr>
        <p:txBody>
          <a:bodyPr/>
          <a:lstStyle/>
          <a:p>
            <a:r>
              <a:rPr lang="en-US" dirty="0"/>
              <a:t>Assume we have an array of </a:t>
            </a:r>
            <a:r>
              <a:rPr lang="en-US" i="1" dirty="0"/>
              <a:t>n </a:t>
            </a:r>
            <a:r>
              <a:rPr lang="en-US" dirty="0"/>
              <a:t>integers with random order</a:t>
            </a:r>
            <a:r>
              <a:rPr lang="id-ID" dirty="0"/>
              <a:t>.</a:t>
            </a:r>
            <a:endParaRPr lang="en-US" dirty="0"/>
          </a:p>
          <a:p>
            <a:r>
              <a:rPr lang="en-US" dirty="0"/>
              <a:t>The values of </a:t>
            </a:r>
            <a:r>
              <a:rPr lang="en-US" i="1" dirty="0"/>
              <a:t>h </a:t>
            </a:r>
            <a:r>
              <a:rPr lang="en-US" dirty="0"/>
              <a:t>used is 4, 3 and 1</a:t>
            </a:r>
            <a:r>
              <a:rPr lang="id-ID" dirty="0"/>
              <a:t>.</a:t>
            </a:r>
          </a:p>
          <a:p>
            <a:r>
              <a:rPr lang="id-ID" dirty="0"/>
              <a:t>The first sub-array {21, -123}  with h = 4 is sorted</a:t>
            </a:r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The second sub-array with h = 4 is sorted</a:t>
            </a:r>
          </a:p>
          <a:p>
            <a:endParaRPr lang="id-ID" dirty="0"/>
          </a:p>
          <a:p>
            <a:endParaRPr lang="id-ID" dirty="0"/>
          </a:p>
          <a:p>
            <a:r>
              <a:rPr lang="id-ID" dirty="0"/>
              <a:t>The third sub-array with h = 4 is sorted</a:t>
            </a:r>
          </a:p>
          <a:p>
            <a:endParaRPr lang="id-ID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929902" y="3190969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929902" y="3671994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929902" y="4465047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929902" y="4887260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929902" y="5810547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65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 Illustration(2)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799" cy="4366807"/>
          </a:xfrm>
        </p:spPr>
        <p:txBody>
          <a:bodyPr/>
          <a:lstStyle/>
          <a:p>
            <a:r>
              <a:rPr lang="id-ID" dirty="0"/>
              <a:t>The fourth sub-array with h = 4 is sorted</a:t>
            </a:r>
          </a:p>
          <a:p>
            <a:endParaRPr lang="id-ID" dirty="0"/>
          </a:p>
          <a:p>
            <a:r>
              <a:rPr lang="id-ID" dirty="0"/>
              <a:t>Continue with h = 3. The first sub-array {-123,62} with h = 3 is sorted </a:t>
            </a:r>
          </a:p>
          <a:p>
            <a:endParaRPr lang="id-ID" dirty="0"/>
          </a:p>
          <a:p>
            <a:r>
              <a:rPr lang="id-ID" dirty="0"/>
              <a:t>The second sub-array with h = 3 is sorted</a:t>
            </a:r>
          </a:p>
          <a:p>
            <a:endParaRPr lang="id-ID" dirty="0"/>
          </a:p>
          <a:p>
            <a:r>
              <a:rPr lang="id-ID" dirty="0"/>
              <a:t>The third sub-array with h = 3 is sorted</a:t>
            </a:r>
          </a:p>
          <a:p>
            <a:endParaRPr lang="id-ID" dirty="0"/>
          </a:p>
          <a:p>
            <a:r>
              <a:rPr lang="id-ID" dirty="0"/>
              <a:t>Finally, sort it with h = 1</a:t>
            </a:r>
          </a:p>
          <a:p>
            <a:endParaRPr lang="id-ID" dirty="0"/>
          </a:p>
          <a:p>
            <a:endParaRPr lang="id-ID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22960" y="2300865"/>
          <a:ext cx="75438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822960" y="3095127"/>
          <a:ext cx="75438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822958" y="4011309"/>
          <a:ext cx="75438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822958" y="4903222"/>
          <a:ext cx="75438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822958" y="5875611"/>
          <a:ext cx="7543800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7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573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id-ID" dirty="0"/>
                        <a:t>-123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15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21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40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d-ID" dirty="0"/>
                        <a:t>62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8993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Sort-Pseudocode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20595"/>
          </a:xfrm>
        </p:spPr>
        <p:txBody>
          <a:bodyPr/>
          <a:lstStyle/>
          <a:p>
            <a:r>
              <a:rPr lang="en-US" dirty="0"/>
              <a:t>Problem : Sort an array of integers in ascending order</a:t>
            </a:r>
          </a:p>
          <a:p>
            <a:r>
              <a:rPr lang="en-US" dirty="0"/>
              <a:t>Input : Array </a:t>
            </a:r>
            <a:r>
              <a:rPr lang="en-US" i="1" dirty="0"/>
              <a:t>A </a:t>
            </a:r>
            <a:r>
              <a:rPr lang="en-US" dirty="0"/>
              <a:t>of integers, contains </a:t>
            </a:r>
            <a:r>
              <a:rPr lang="en-US" i="1" dirty="0"/>
              <a:t>n </a:t>
            </a:r>
            <a:r>
              <a:rPr lang="en-US" dirty="0"/>
              <a:t>integer &amp; Array of integers </a:t>
            </a:r>
            <a:r>
              <a:rPr lang="en-US" i="1" dirty="0"/>
              <a:t>H</a:t>
            </a:r>
            <a:r>
              <a:rPr lang="en-US" dirty="0"/>
              <a:t>,</a:t>
            </a:r>
            <a:r>
              <a:rPr lang="id-ID" dirty="0"/>
              <a:t> sorted in ascending order</a:t>
            </a:r>
          </a:p>
          <a:p>
            <a:r>
              <a:rPr lang="en-US" dirty="0"/>
              <a:t>Output : All elements in </a:t>
            </a:r>
            <a:r>
              <a:rPr lang="en-US" i="1" dirty="0"/>
              <a:t>A </a:t>
            </a:r>
            <a:r>
              <a:rPr lang="en-US" dirty="0"/>
              <a:t>are sorted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1. SHELLSORT(A,H)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k = H.length downto 1 do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3.      h = H[ k ]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1344613" algn="l"/>
              </a:tabLs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divide array into h subarray and sort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each subarray</a:t>
            </a: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1344613" algn="l"/>
              </a:tabLst>
            </a:pP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>
                <a:tab pos="1344613" algn="l"/>
              </a:tabLst>
            </a:pP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3754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83DD7D-EAF2-47B0-9400-B47D574427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AC83362-E066-474D-8D88-31B4DEDB96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Example : </a:t>
            </a:r>
            <a:r>
              <a:rPr lang="en-US" dirty="0"/>
              <a:t>Given the input sequence </a:t>
            </a:r>
            <a:r>
              <a:rPr lang="id-ID" dirty="0"/>
              <a:t>{</a:t>
            </a:r>
            <a:r>
              <a:rPr lang="en-US" dirty="0"/>
              <a:t>31</a:t>
            </a:r>
            <a:r>
              <a:rPr lang="en-US" i="1" dirty="0"/>
              <a:t>, </a:t>
            </a:r>
            <a:r>
              <a:rPr lang="en-US" dirty="0"/>
              <a:t>41</a:t>
            </a:r>
            <a:r>
              <a:rPr lang="en-US" i="1" dirty="0"/>
              <a:t>, </a:t>
            </a:r>
            <a:r>
              <a:rPr lang="en-US" dirty="0"/>
              <a:t>59</a:t>
            </a:r>
            <a:r>
              <a:rPr lang="en-US" i="1" dirty="0"/>
              <a:t>, </a:t>
            </a:r>
            <a:r>
              <a:rPr lang="en-US" dirty="0"/>
              <a:t>26</a:t>
            </a:r>
            <a:r>
              <a:rPr lang="en-US" i="1" dirty="0"/>
              <a:t>, </a:t>
            </a:r>
            <a:r>
              <a:rPr lang="en-US" dirty="0"/>
              <a:t>41</a:t>
            </a:r>
            <a:r>
              <a:rPr lang="en-US" i="1" dirty="0"/>
              <a:t>, </a:t>
            </a:r>
            <a:r>
              <a:rPr lang="en-US" dirty="0"/>
              <a:t>58</a:t>
            </a:r>
            <a:r>
              <a:rPr lang="id-ID" dirty="0"/>
              <a:t>},</a:t>
            </a:r>
            <a:r>
              <a:rPr lang="en-US" dirty="0"/>
              <a:t> a sorting algorithm</a:t>
            </a:r>
            <a:r>
              <a:rPr lang="id-ID" dirty="0"/>
              <a:t> </a:t>
            </a:r>
            <a:r>
              <a:rPr lang="en-US" dirty="0"/>
              <a:t>returns as output the sequence </a:t>
            </a:r>
            <a:r>
              <a:rPr lang="id-ID" dirty="0"/>
              <a:t>{</a:t>
            </a:r>
            <a:r>
              <a:rPr lang="en-US" dirty="0"/>
              <a:t>26</a:t>
            </a:r>
            <a:r>
              <a:rPr lang="en-US" i="1" dirty="0"/>
              <a:t>, </a:t>
            </a:r>
            <a:r>
              <a:rPr lang="en-US" dirty="0"/>
              <a:t>31</a:t>
            </a:r>
            <a:r>
              <a:rPr lang="en-US" i="1" dirty="0"/>
              <a:t>, </a:t>
            </a:r>
            <a:r>
              <a:rPr lang="en-US" dirty="0"/>
              <a:t>41</a:t>
            </a:r>
            <a:r>
              <a:rPr lang="en-US" i="1" dirty="0"/>
              <a:t>, </a:t>
            </a:r>
            <a:r>
              <a:rPr lang="en-US" dirty="0"/>
              <a:t>41</a:t>
            </a:r>
            <a:r>
              <a:rPr lang="en-US" i="1" dirty="0"/>
              <a:t>, </a:t>
            </a:r>
            <a:r>
              <a:rPr lang="en-US" dirty="0"/>
              <a:t>58</a:t>
            </a:r>
            <a:r>
              <a:rPr lang="en-US" i="1" dirty="0"/>
              <a:t>, </a:t>
            </a:r>
            <a:r>
              <a:rPr lang="en-US" dirty="0"/>
              <a:t>59</a:t>
            </a:r>
            <a:r>
              <a:rPr lang="id-ID" dirty="0"/>
              <a:t>}</a:t>
            </a:r>
          </a:p>
          <a:p>
            <a:r>
              <a:rPr lang="en-US" dirty="0"/>
              <a:t>In practice, not only numbers: characters, strings, collection of data</a:t>
            </a:r>
            <a:r>
              <a:rPr lang="id-ID" dirty="0"/>
              <a:t> </a:t>
            </a:r>
            <a:r>
              <a:rPr lang="en-US" dirty="0"/>
              <a:t>(records) containing </a:t>
            </a:r>
            <a:r>
              <a:rPr lang="en-US" b="1" dirty="0"/>
              <a:t>a key </a:t>
            </a:r>
            <a:r>
              <a:rPr lang="en-US" dirty="0"/>
              <a:t>to be sorted or any other ordered types</a:t>
            </a:r>
            <a:r>
              <a:rPr lang="id-ID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79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Sort-Pseudocode(2)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1. SHELLSORT(A,H)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for k = H.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l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ength downto 1 do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3.     h = H[k]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for i = h+1 to n do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5.        j = i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6.       tmp = A[ i ]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while(j&gt;=h) AND A[j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h]&gt;temp do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.   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A[j] = A[j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t-BR" dirty="0">
                <a:latin typeface="Courier New" panose="02070309020205020404" pitchFamily="49" charset="0"/>
                <a:cs typeface="Courier New" panose="02070309020205020404" pitchFamily="49" charset="0"/>
              </a:rPr>
              <a:t>h]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9.          j = j-h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10.   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id-ID" dirty="0">
                <a:latin typeface="Courier New" panose="02070309020205020404" pitchFamily="49" charset="0"/>
                <a:cs typeface="Courier New" panose="02070309020205020404" pitchFamily="49" charset="0"/>
              </a:rPr>
              <a:t>A[j] = tmp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endParaRPr lang="id-ID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0086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Shell Sort-Running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Running time of shell sort depends on the choice of h (gaps):</a:t>
                </a:r>
              </a:p>
              <a:p>
                <a:pPr lvl="1"/>
                <a:r>
                  <a:rPr lang="id-ID" dirty="0"/>
                  <a:t>Best Case: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θ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id-ID" dirty="0"/>
              </a:p>
              <a:p>
                <a:pPr lvl="1"/>
                <a:r>
                  <a:rPr lang="id-ID" dirty="0"/>
                  <a:t>Worst Case: </a:t>
                </a:r>
                <a14:m>
                  <m:oMath xmlns:m="http://schemas.openxmlformats.org/officeDocument/2006/math">
                    <m:r>
                      <a:rPr lang="id-ID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id-I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d-ID" b="0" i="1" smtClean="0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id-ID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id-ID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id-ID" dirty="0"/>
                  <a:t> (Shell,1959), </a:t>
                </a:r>
                <a14:m>
                  <m:oMath xmlns:m="http://schemas.openxmlformats.org/officeDocument/2006/math">
                    <m:r>
                      <a:rPr lang="id-ID" b="0" i="1" smtClean="0">
                        <a:latin typeface="Cambria Math" panose="02040503050406030204" pitchFamily="18" charset="0"/>
                      </a:rPr>
                      <m:t>𝑂</m:t>
                    </m:r>
                    <m:r>
                      <a:rPr lang="id-ID" b="0" i="1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id-ID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f>
                          <m:fPr>
                            <m:ctrlPr>
                              <a:rPr lang="id-ID" b="0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id-ID" b="0" i="1" smtClean="0"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id-ID" dirty="0"/>
                  <a:t>(Sedgewick,1986)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808" t="-1667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456426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b="1" dirty="0"/>
              <a:t>Motivation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Sorting is the most fundamental algorithmic problem in computer</a:t>
            </a:r>
            <a:r>
              <a:rPr lang="id-ID" dirty="0"/>
              <a:t> science:</a:t>
            </a:r>
          </a:p>
          <a:p>
            <a:pPr lvl="1"/>
            <a:r>
              <a:rPr lang="en-US" dirty="0"/>
              <a:t>Sorting is a starting point to solve other problems and basic building block</a:t>
            </a:r>
            <a:r>
              <a:rPr lang="id-ID" dirty="0"/>
              <a:t> </a:t>
            </a:r>
            <a:r>
              <a:rPr lang="en-US" dirty="0"/>
              <a:t>for many other algorithms (ex: Greedy, Searching)</a:t>
            </a:r>
          </a:p>
          <a:p>
            <a:pPr lvl="1"/>
            <a:r>
              <a:rPr lang="en-US" dirty="0"/>
              <a:t>Design of algorithms similar in sorting are effective in addressing other</a:t>
            </a:r>
            <a:r>
              <a:rPr lang="id-ID" dirty="0"/>
              <a:t> problems, ex: divide-and-conquer</a:t>
            </a:r>
          </a:p>
        </p:txBody>
      </p:sp>
    </p:spTree>
    <p:extLst>
      <p:ext uri="{BB962C8B-B14F-4D97-AF65-F5344CB8AC3E}">
        <p14:creationId xmlns:p14="http://schemas.microsoft.com/office/powerpoint/2010/main" val="1900234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266F121-0C34-4842-BDB9-7281437A5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886F199-8CA4-4E3F-A540-111EEF6EEC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Historically, computers spent more time to sort than doing anything else.</a:t>
            </a:r>
            <a:r>
              <a:rPr lang="id-ID" dirty="0"/>
              <a:t> </a:t>
            </a:r>
            <a:r>
              <a:rPr lang="en-US" dirty="0"/>
              <a:t>If that fraction is lower today, one likely reason is that sorting algorithms</a:t>
            </a:r>
            <a:r>
              <a:rPr lang="id-ID" dirty="0"/>
              <a:t> </a:t>
            </a:r>
            <a:r>
              <a:rPr lang="en-US" dirty="0"/>
              <a:t>are relatively efficient, not that sorting has diminished in relative</a:t>
            </a:r>
            <a:r>
              <a:rPr lang="id-ID" dirty="0"/>
              <a:t> importance.</a:t>
            </a:r>
          </a:p>
          <a:p>
            <a:pPr lvl="1"/>
            <a:r>
              <a:rPr lang="en-US" dirty="0"/>
              <a:t>Literally dozens of different algorithms are known, most of which possess</a:t>
            </a:r>
            <a:r>
              <a:rPr lang="id-ID" dirty="0"/>
              <a:t> </a:t>
            </a:r>
            <a:r>
              <a:rPr lang="en-US" dirty="0"/>
              <a:t>some particular advantage over all other algorithms in certain situations.</a:t>
            </a:r>
          </a:p>
          <a:p>
            <a:pPr lvl="1"/>
            <a:r>
              <a:rPr lang="en-US" dirty="0"/>
              <a:t>Sorting plays a major role in commercial data processing and in modern</a:t>
            </a:r>
            <a:r>
              <a:rPr lang="id-ID" dirty="0"/>
              <a:t> scientific computing.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160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Characteristics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957970" cy="4460937"/>
          </a:xfrm>
        </p:spPr>
        <p:txBody>
          <a:bodyPr>
            <a:normAutofit/>
          </a:bodyPr>
          <a:lstStyle/>
          <a:p>
            <a:r>
              <a:rPr lang="id-ID" b="1" dirty="0"/>
              <a:t>Stable</a:t>
            </a:r>
            <a:r>
              <a:rPr lang="id-ID" dirty="0"/>
              <a:t>:</a:t>
            </a:r>
          </a:p>
          <a:p>
            <a:pPr lvl="1"/>
            <a:r>
              <a:rPr lang="en-US" dirty="0"/>
              <a:t>Preserves the relative order of any two equal elements in its input. If an</a:t>
            </a:r>
            <a:r>
              <a:rPr lang="id-ID" dirty="0"/>
              <a:t> </a:t>
            </a:r>
            <a:r>
              <a:rPr lang="en-US" dirty="0"/>
              <a:t>input list contains two equal elements in positions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and </a:t>
            </a:r>
            <a:r>
              <a:rPr lang="en-US" i="1" dirty="0"/>
              <a:t>j </a:t>
            </a:r>
            <a:r>
              <a:rPr lang="en-US" dirty="0"/>
              <a:t>where </a:t>
            </a:r>
            <a:r>
              <a:rPr lang="en-US" i="1" dirty="0" err="1"/>
              <a:t>i</a:t>
            </a:r>
            <a:r>
              <a:rPr lang="en-US" i="1" dirty="0"/>
              <a:t> </a:t>
            </a:r>
            <a:r>
              <a:rPr lang="en-US" dirty="0"/>
              <a:t> </a:t>
            </a:r>
            <a:r>
              <a:rPr lang="id-ID" dirty="0"/>
              <a:t>&lt; </a:t>
            </a:r>
            <a:r>
              <a:rPr lang="en-US" dirty="0"/>
              <a:t> </a:t>
            </a:r>
            <a:r>
              <a:rPr lang="en-US" i="1" dirty="0"/>
              <a:t>j</a:t>
            </a:r>
            <a:r>
              <a:rPr lang="en-US" dirty="0"/>
              <a:t>,</a:t>
            </a:r>
            <a:r>
              <a:rPr lang="id-ID" dirty="0"/>
              <a:t> </a:t>
            </a:r>
            <a:r>
              <a:rPr lang="en-US" dirty="0"/>
              <a:t>then in the sorted list they have to be in positions </a:t>
            </a:r>
            <a:r>
              <a:rPr lang="en-US" i="1" dirty="0" err="1"/>
              <a:t>i</a:t>
            </a:r>
            <a:r>
              <a:rPr lang="id-ID" dirty="0"/>
              <a:t>’</a:t>
            </a:r>
            <a:r>
              <a:rPr lang="en-US" dirty="0"/>
              <a:t> and </a:t>
            </a:r>
            <a:r>
              <a:rPr lang="en-US" i="1" dirty="0"/>
              <a:t>j</a:t>
            </a:r>
            <a:r>
              <a:rPr lang="id-ID" dirty="0"/>
              <a:t>’</a:t>
            </a:r>
            <a:r>
              <a:rPr lang="en-US" dirty="0"/>
              <a:t> respectively,</a:t>
            </a:r>
            <a:r>
              <a:rPr lang="id-ID" dirty="0"/>
              <a:t> such that </a:t>
            </a:r>
            <a:r>
              <a:rPr lang="id-ID" i="1" dirty="0"/>
              <a:t>i</a:t>
            </a:r>
            <a:r>
              <a:rPr lang="id-ID" dirty="0"/>
              <a:t>’ &lt;  </a:t>
            </a:r>
            <a:r>
              <a:rPr lang="id-ID" i="1" dirty="0"/>
              <a:t>j</a:t>
            </a:r>
            <a:r>
              <a:rPr lang="id-ID" dirty="0"/>
              <a:t>’.</a:t>
            </a:r>
          </a:p>
          <a:p>
            <a:r>
              <a:rPr lang="id-ID" b="1" dirty="0"/>
              <a:t>In-place</a:t>
            </a:r>
            <a:r>
              <a:rPr lang="id-ID" dirty="0"/>
              <a:t>:</a:t>
            </a:r>
          </a:p>
          <a:p>
            <a:pPr lvl="1"/>
            <a:r>
              <a:rPr lang="en-US" dirty="0"/>
              <a:t>An algorithm is said to be in-place if it does not require extra memory,</a:t>
            </a:r>
            <a:r>
              <a:rPr lang="id-ID" dirty="0"/>
              <a:t> </a:t>
            </a:r>
            <a:r>
              <a:rPr lang="en-US" dirty="0"/>
              <a:t>except, possibly, for a few memory units.</a:t>
            </a:r>
          </a:p>
        </p:txBody>
      </p:sp>
    </p:spTree>
    <p:extLst>
      <p:ext uri="{BB962C8B-B14F-4D97-AF65-F5344CB8AC3E}">
        <p14:creationId xmlns:p14="http://schemas.microsoft.com/office/powerpoint/2010/main" val="79395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1E4C84-4993-45D7-972C-9073FC560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B7EF0DF-8C16-40D7-BB76-9029D77BD0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b="1" dirty="0"/>
              <a:t>Internal-External</a:t>
            </a:r>
            <a:r>
              <a:rPr lang="id-ID" dirty="0"/>
              <a:t>:</a:t>
            </a:r>
          </a:p>
          <a:p>
            <a:pPr lvl="1"/>
            <a:r>
              <a:rPr lang="en-US" dirty="0"/>
              <a:t>Whether there are so many records to be sorted that they must be kept in</a:t>
            </a:r>
            <a:r>
              <a:rPr lang="id-ID" dirty="0"/>
              <a:t> </a:t>
            </a:r>
            <a:r>
              <a:rPr lang="en-US" dirty="0"/>
              <a:t>external files (on disks, tapes, </a:t>
            </a:r>
            <a:r>
              <a:rPr lang="en-US" dirty="0" err="1"/>
              <a:t>etc</a:t>
            </a:r>
            <a:r>
              <a:rPr lang="en-US" dirty="0"/>
              <a:t>) or whether they can all be kept</a:t>
            </a:r>
            <a:r>
              <a:rPr lang="id-ID" dirty="0"/>
              <a:t> internally in high-speed memory</a:t>
            </a:r>
          </a:p>
          <a:p>
            <a:r>
              <a:rPr lang="id-ID" b="1" dirty="0"/>
              <a:t>Comparison-based</a:t>
            </a:r>
            <a:r>
              <a:rPr lang="id-ID" dirty="0"/>
              <a:t>:</a:t>
            </a:r>
          </a:p>
          <a:p>
            <a:pPr lvl="1"/>
            <a:r>
              <a:rPr lang="en-US" dirty="0"/>
              <a:t>Comparison-based sorting works by comparing elements to be sorted.</a:t>
            </a:r>
            <a:r>
              <a:rPr lang="id-ID" dirty="0"/>
              <a:t> </a:t>
            </a:r>
          </a:p>
          <a:p>
            <a:pPr lvl="1"/>
            <a:r>
              <a:rPr lang="id-ID" dirty="0"/>
              <a:t>Non-comparison based sorting: radix sort, bucket sort, count sort, 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047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Types of Sorting Algorithms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3"/>
            <a:ext cx="7543801" cy="4420595"/>
          </a:xfrm>
        </p:spPr>
        <p:txBody>
          <a:bodyPr>
            <a:normAutofit/>
          </a:bodyPr>
          <a:lstStyle/>
          <a:p>
            <a:r>
              <a:rPr lang="en-US" dirty="0"/>
              <a:t>Sorting algorithms can be divided based on its design</a:t>
            </a:r>
          </a:p>
          <a:p>
            <a:pPr lvl="1"/>
            <a:r>
              <a:rPr lang="en-US" dirty="0"/>
              <a:t>Exhaustive Search: permutation based sorting</a:t>
            </a:r>
          </a:p>
          <a:p>
            <a:pPr lvl="1"/>
            <a:r>
              <a:rPr lang="id-ID" dirty="0"/>
              <a:t>Elementary method :</a:t>
            </a:r>
          </a:p>
          <a:p>
            <a:pPr lvl="2"/>
            <a:r>
              <a:rPr lang="id-ID" sz="1600" dirty="0"/>
              <a:t>Brute Force: Selection Sort</a:t>
            </a:r>
          </a:p>
          <a:p>
            <a:pPr lvl="2"/>
            <a:r>
              <a:rPr lang="id-ID" sz="1600" dirty="0"/>
              <a:t>Decrease-and-Conquer : Insertion Sort</a:t>
            </a:r>
          </a:p>
          <a:p>
            <a:pPr lvl="2"/>
            <a:r>
              <a:rPr lang="en-US" sz="1600" dirty="0"/>
              <a:t>Uncategorized : Shell Sort, Bubble Sort</a:t>
            </a:r>
            <a:endParaRPr lang="id-ID" sz="1600" dirty="0"/>
          </a:p>
        </p:txBody>
      </p:sp>
    </p:spTree>
    <p:extLst>
      <p:ext uri="{BB962C8B-B14F-4D97-AF65-F5344CB8AC3E}">
        <p14:creationId xmlns:p14="http://schemas.microsoft.com/office/powerpoint/2010/main" val="236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28AE41-14D9-4B55-A7FF-A19D3B5C4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Types of Sorting Algorithms</a:t>
            </a:r>
            <a:r>
              <a:rPr lang="en-US" dirty="0"/>
              <a:t>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E33902C-A3A5-4452-A6F8-224C62636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id-ID" dirty="0"/>
              <a:t>Divide-and-Conquer : Quick Sort, Merge Sort</a:t>
            </a:r>
          </a:p>
          <a:p>
            <a:pPr lvl="1"/>
            <a:r>
              <a:rPr lang="id-ID" dirty="0"/>
              <a:t>Data Structure/Transform-and-Conquer : Heap Sort</a:t>
            </a:r>
          </a:p>
          <a:p>
            <a:pPr lvl="1"/>
            <a:r>
              <a:rPr lang="id-ID" dirty="0"/>
              <a:t>Non comparison-based: Count Sort, Radix Sort</a:t>
            </a:r>
          </a:p>
          <a:p>
            <a:pPr lvl="1"/>
            <a:r>
              <a:rPr lang="en-US" dirty="0"/>
              <a:t>Sorting network : </a:t>
            </a:r>
            <a:r>
              <a:rPr lang="en-US" dirty="0" err="1"/>
              <a:t>Bitonic</a:t>
            </a:r>
            <a:r>
              <a:rPr lang="en-US" dirty="0"/>
              <a:t> Sort, Odd-Even Transposition Sort</a:t>
            </a:r>
            <a:endParaRPr lang="id-ID" dirty="0"/>
          </a:p>
          <a:p>
            <a:r>
              <a:rPr lang="en-US" dirty="0"/>
              <a:t>Usually, Bubble Sort is the first sorting algorithm to be taught to the student.</a:t>
            </a:r>
            <a:r>
              <a:rPr lang="id-ID" dirty="0"/>
              <a:t> </a:t>
            </a:r>
            <a:r>
              <a:rPr lang="en-US" dirty="0"/>
              <a:t>However, because it extremely easy to remember and then students tend to use</a:t>
            </a:r>
            <a:r>
              <a:rPr lang="id-ID" dirty="0"/>
              <a:t> </a:t>
            </a:r>
            <a:r>
              <a:rPr lang="en-US" dirty="0"/>
              <a:t>it in </a:t>
            </a:r>
            <a:r>
              <a:rPr lang="en-US" b="1" dirty="0"/>
              <a:t>every </a:t>
            </a:r>
            <a:r>
              <a:rPr lang="en-US" dirty="0"/>
              <a:t>situation, we opt not to teach it in the class, look up by yourself</a:t>
            </a:r>
            <a:r>
              <a:rPr lang="id-ID" dirty="0"/>
              <a:t> over the internet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333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321</TotalTime>
  <Words>2333</Words>
  <Application>Microsoft Office PowerPoint</Application>
  <PresentationFormat>On-screen Show (4:3)</PresentationFormat>
  <Paragraphs>353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Retrospect</vt:lpstr>
      <vt:lpstr>Algortihms and Data Structures: Basic Sorting</vt:lpstr>
      <vt:lpstr>Definition</vt:lpstr>
      <vt:lpstr>Definition (2)</vt:lpstr>
      <vt:lpstr>Motivation</vt:lpstr>
      <vt:lpstr>Motivation (2)</vt:lpstr>
      <vt:lpstr>Characteristics</vt:lpstr>
      <vt:lpstr>Characteristics (2)</vt:lpstr>
      <vt:lpstr>Types of Sorting Algorithms</vt:lpstr>
      <vt:lpstr>Types of Sorting Algorithms (2)</vt:lpstr>
      <vt:lpstr>Pragmatics of Sorting</vt:lpstr>
      <vt:lpstr>Pragmatics of Sorting (2)</vt:lpstr>
      <vt:lpstr>Running Time </vt:lpstr>
      <vt:lpstr>Running Time (2) </vt:lpstr>
      <vt:lpstr>Running Time </vt:lpstr>
      <vt:lpstr>Selection Sort-Idea</vt:lpstr>
      <vt:lpstr>Selection Sort-Illustration</vt:lpstr>
      <vt:lpstr>Selection Sort-Pseudocode</vt:lpstr>
      <vt:lpstr>Selection Sort-Running Time</vt:lpstr>
      <vt:lpstr>Insertion Sort-Idea</vt:lpstr>
      <vt:lpstr>Insertion Sort-Illustration</vt:lpstr>
      <vt:lpstr>Insertion Sort-Pseudocode</vt:lpstr>
      <vt:lpstr>Insertion Sort-Running Time</vt:lpstr>
      <vt:lpstr>Sorting in JDK</vt:lpstr>
      <vt:lpstr>Sorting in JDK</vt:lpstr>
      <vt:lpstr>Homeworks</vt:lpstr>
      <vt:lpstr>Shell Sort-Idea</vt:lpstr>
      <vt:lpstr>Shell Sort Illustration</vt:lpstr>
      <vt:lpstr>Shell Sort Illustration(2)</vt:lpstr>
      <vt:lpstr>Shell Sort-Pseudocode</vt:lpstr>
      <vt:lpstr>Shell Sort-Pseudocode(2)</vt:lpstr>
      <vt:lpstr>Shell Sort-Running Time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Algortihms and Data Structures: Basic Sorting</dc:title>
  <dc:creator>Administrator</dc:creator>
  <cp:lastModifiedBy>Administrator</cp:lastModifiedBy>
  <cp:revision>40</cp:revision>
  <dcterms:created xsi:type="dcterms:W3CDTF">2016-02-13T13:24:49Z</dcterms:created>
  <dcterms:modified xsi:type="dcterms:W3CDTF">2017-09-12T01:30:16Z</dcterms:modified>
</cp:coreProperties>
</file>