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84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6353" y="2116183"/>
            <a:ext cx="5532120" cy="1898626"/>
          </a:xfrm>
        </p:spPr>
        <p:txBody>
          <a:bodyPr anchor="b">
            <a:normAutofit/>
          </a:bodyPr>
          <a:lstStyle>
            <a:lvl1pPr algn="r">
              <a:defRPr lang="en-US" sz="3600" b="1" kern="1200" dirty="0" smtClean="0">
                <a:solidFill>
                  <a:srgbClr val="1B2D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7427" y="4014809"/>
            <a:ext cx="5101046" cy="918347"/>
          </a:xfrm>
        </p:spPr>
        <p:txBody>
          <a:bodyPr>
            <a:normAutofit/>
          </a:bodyPr>
          <a:lstStyle>
            <a:lvl1pPr marL="0" indent="0" algn="r" defTabSz="914400" rtl="0" eaLnBrk="1" latinLnBrk="0" hangingPunct="1">
              <a:buNone/>
              <a:defRPr lang="en-US" sz="1600" kern="1200" dirty="0">
                <a:solidFill>
                  <a:srgbClr val="366FB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24A07996-5D5C-4CE1-9E1C-A3A491FD6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8C5D1767-537B-44B9-A313-BBE52356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1073" y="6356350"/>
            <a:ext cx="2057400" cy="365125"/>
          </a:xfrm>
        </p:spPr>
        <p:txBody>
          <a:bodyPr/>
          <a:lstStyle/>
          <a:p>
            <a:fld id="{6D730977-F4D2-419E-9C11-72051A45EADF}" type="slidenum">
              <a:rPr lang="id-ID" smtClean="0"/>
              <a:t>‹#›</a:t>
            </a:fld>
            <a:endParaRPr lang="id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9ECE7BB-7343-4C29-B856-6101F1F1CB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155" y="5795870"/>
            <a:ext cx="788663" cy="77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89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7A54F66-DF20-4124-A806-447FFF5FC074}" type="datetimeFigureOut">
              <a:rPr lang="id-ID" smtClean="0"/>
              <a:t>22/08/2017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0977-F4D2-419E-9C11-72051A45EAD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533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7A54F66-DF20-4124-A806-447FFF5FC074}" type="datetimeFigureOut">
              <a:rPr lang="id-ID" smtClean="0"/>
              <a:t>22/08/2017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0977-F4D2-419E-9C11-72051A45EAD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52822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06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rgbClr val="3769B0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3769B0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3769B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3769B0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3769B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0B9EB699-AF27-45D9-9305-3DC1993AB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xmlns="" id="{3BECBC2E-7142-4EC5-84C9-12ADD3DF8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4F66-DF20-4124-A806-447FFF5FC074}" type="datetimeFigureOut">
              <a:rPr lang="id-ID" smtClean="0"/>
              <a:t>22/08/2017</a:t>
            </a:fld>
            <a:endParaRPr lang="id-ID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xmlns="" id="{2006ECE0-F096-4C90-BE50-BB204B10F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FA9E3DB7-D2A8-41C8-B09A-68C24ACDA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0977-F4D2-419E-9C11-72051A45EAD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01954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4231" y="2163308"/>
            <a:ext cx="5481638" cy="1785214"/>
          </a:xfrm>
        </p:spPr>
        <p:txBody>
          <a:bodyPr anchor="b"/>
          <a:lstStyle>
            <a:lvl1pPr algn="r">
              <a:defRPr lang="en-US" sz="3600" b="1" kern="1200" smtClean="0">
                <a:solidFill>
                  <a:srgbClr val="1B2D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4231" y="3948521"/>
            <a:ext cx="5481638" cy="622616"/>
          </a:xfrm>
        </p:spPr>
        <p:txBody>
          <a:bodyPr>
            <a:normAutofit/>
          </a:bodyPr>
          <a:lstStyle>
            <a:lvl1pPr marL="0" indent="0" algn="r">
              <a:buNone/>
              <a:defRPr lang="en-US" sz="1600" kern="1200" dirty="0" smtClean="0">
                <a:solidFill>
                  <a:srgbClr val="366FB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75A3666-5AE8-482D-8735-2F3B8D298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4F66-DF20-4124-A806-447FFF5FC074}" type="datetimeFigureOut">
              <a:rPr lang="id-ID" smtClean="0"/>
              <a:t>22/08/2017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4889A8B-5646-42F8-804F-059A986D0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1D1013C-4F60-45E9-8BD2-57949E577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0977-F4D2-419E-9C11-72051A45EAD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0940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rgbClr val="3769B0"/>
              </a:buClr>
              <a:buFont typeface="Wingdings" panose="05000000000000000000" pitchFamily="2" charset="2"/>
              <a:buChar char="§"/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rgbClr val="3769B0"/>
              </a:buClr>
              <a:buFont typeface="Wingdings" panose="05000000000000000000" pitchFamily="2" charset="2"/>
              <a:buChar char="§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rgbClr val="3769B0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rgbClr val="3769B0"/>
              </a:buClr>
              <a:buFont typeface="Wingdings" panose="05000000000000000000" pitchFamily="2" charset="2"/>
              <a:buChar char="§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rgbClr val="3769B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rgbClr val="3769B0"/>
              </a:buClr>
              <a:buFont typeface="Wingdings" panose="05000000000000000000" pitchFamily="2" charset="2"/>
              <a:buChar char="§"/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rgbClr val="3769B0"/>
              </a:buClr>
              <a:buFont typeface="Wingdings" panose="05000000000000000000" pitchFamily="2" charset="2"/>
              <a:buChar char="§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rgbClr val="3769B0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rgbClr val="3769B0"/>
              </a:buClr>
              <a:buFont typeface="Wingdings" panose="05000000000000000000" pitchFamily="2" charset="2"/>
              <a:buChar char="§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rgbClr val="3769B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36B87A36-3434-46ED-B5CE-A1BE5A772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4F66-DF20-4124-A806-447FFF5FC074}" type="datetimeFigureOut">
              <a:rPr lang="id-ID" smtClean="0"/>
              <a:t>22/08/2017</a:t>
            </a:fld>
            <a:endParaRPr lang="id-ID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8F419190-7DCA-4A7E-9172-D9A3B0BEB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AF705846-77CA-4DF0-9632-D0539BE3C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0977-F4D2-419E-9C11-72051A45EAD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5162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7A54F66-DF20-4124-A806-447FFF5FC074}" type="datetimeFigureOut">
              <a:rPr lang="id-ID" smtClean="0"/>
              <a:t>22/08/2017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0977-F4D2-419E-9C11-72051A45EADF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9D7E4966-5E44-4CB7-8C74-19BFA3BA6A3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1982" y="2506662"/>
            <a:ext cx="3886200" cy="3683001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rgbClr val="3769B0"/>
              </a:buClr>
              <a:buFont typeface="Wingdings" panose="05000000000000000000" pitchFamily="2" charset="2"/>
              <a:buChar char="§"/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rgbClr val="3769B0"/>
              </a:buClr>
              <a:buFont typeface="Wingdings" panose="05000000000000000000" pitchFamily="2" charset="2"/>
              <a:buChar char="§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rgbClr val="3769B0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rgbClr val="3769B0"/>
              </a:buClr>
              <a:buFont typeface="Wingdings" panose="05000000000000000000" pitchFamily="2" charset="2"/>
              <a:buChar char="§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rgbClr val="3769B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392E77F0-D550-43CD-9B39-5A384BCA8BA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629745" y="2548302"/>
            <a:ext cx="3886200" cy="3654424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rgbClr val="3769B0"/>
              </a:buClr>
              <a:buFont typeface="Wingdings" panose="05000000000000000000" pitchFamily="2" charset="2"/>
              <a:buChar char="§"/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rgbClr val="3769B0"/>
              </a:buClr>
              <a:buFont typeface="Wingdings" panose="05000000000000000000" pitchFamily="2" charset="2"/>
              <a:buChar char="§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rgbClr val="3769B0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rgbClr val="3769B0"/>
              </a:buClr>
              <a:buFont typeface="Wingdings" panose="05000000000000000000" pitchFamily="2" charset="2"/>
              <a:buChar char="§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rgbClr val="3769B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35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7A54F66-DF20-4124-A806-447FFF5FC074}" type="datetimeFigureOut">
              <a:rPr lang="id-ID" smtClean="0"/>
              <a:t>22/08/2017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0977-F4D2-419E-9C11-72051A45EAD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098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7A54F66-DF20-4124-A806-447FFF5FC074}" type="datetimeFigureOut">
              <a:rPr lang="id-ID" smtClean="0"/>
              <a:t>22/08/2017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0977-F4D2-419E-9C11-72051A45EAD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114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7A54F66-DF20-4124-A806-447FFF5FC074}" type="datetimeFigureOut">
              <a:rPr lang="id-ID" smtClean="0"/>
              <a:t>22/08/2017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0977-F4D2-419E-9C11-72051A45EADF}" type="slidenum">
              <a:rPr lang="id-ID" smtClean="0"/>
              <a:t>‹#›</a:t>
            </a:fld>
            <a:endParaRPr lang="id-ID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023806EB-9A3A-4350-A569-35F431399B3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87390" y="987426"/>
            <a:ext cx="4627959" cy="4881562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rgbClr val="3769B0"/>
              </a:buClr>
              <a:buFont typeface="Wingdings" panose="05000000000000000000" pitchFamily="2" charset="2"/>
              <a:buChar char="§"/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rgbClr val="3769B0"/>
              </a:buClr>
              <a:buFont typeface="Wingdings" panose="05000000000000000000" pitchFamily="2" charset="2"/>
              <a:buChar char="§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rgbClr val="3769B0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rgbClr val="3769B0"/>
              </a:buClr>
              <a:buFont typeface="Wingdings" panose="05000000000000000000" pitchFamily="2" charset="2"/>
              <a:buChar char="§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rgbClr val="3769B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318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7A54F66-DF20-4124-A806-447FFF5FC074}" type="datetimeFigureOut">
              <a:rPr lang="id-ID" smtClean="0"/>
              <a:t>22/08/2017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0977-F4D2-419E-9C11-72051A45EAD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6749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54F66-DF20-4124-A806-447FFF5FC074}" type="datetimeFigureOut">
              <a:rPr lang="id-ID" smtClean="0"/>
              <a:t>22/08/2017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30977-F4D2-419E-9C11-72051A45EAD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624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rgbClr val="1B2E5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173950-6346-43F2-B84A-286FA78A26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Pengantar</a:t>
            </a:r>
            <a:br>
              <a:rPr lang="id-ID" dirty="0"/>
            </a:br>
            <a:r>
              <a:rPr lang="id-ID" dirty="0"/>
              <a:t>Metode NUmerik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6621C9F-6A53-41AE-99C2-B9BDD7ED83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27998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62644D7D-40BD-4B0E-880B-7ED839DA4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Pemodelan</a:t>
            </a:r>
          </a:p>
          <a:p>
            <a:r>
              <a:rPr lang="id-ID" dirty="0"/>
              <a:t>Penyederhanaan model</a:t>
            </a:r>
          </a:p>
          <a:p>
            <a:r>
              <a:rPr lang="id-ID" dirty="0"/>
              <a:t>Menentukan metode numerik yang dipakai</a:t>
            </a:r>
          </a:p>
          <a:p>
            <a:r>
              <a:rPr lang="id-ID" dirty="0"/>
              <a:t>Membuat algoritma</a:t>
            </a:r>
          </a:p>
          <a:p>
            <a:r>
              <a:rPr lang="id-ID" dirty="0"/>
              <a:t>Implementasi algoritma pada bahasa pemrograman</a:t>
            </a:r>
          </a:p>
          <a:p>
            <a:r>
              <a:rPr lang="id-ID" dirty="0"/>
              <a:t>Pengujian</a:t>
            </a:r>
          </a:p>
          <a:p>
            <a:r>
              <a:rPr lang="id-ID" dirty="0"/>
              <a:t>Evaluasi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6817A397-FD11-4800-9676-2CC595C52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Tahapan penyelesaian masalah secara numerik</a:t>
            </a:r>
          </a:p>
        </p:txBody>
      </p:sp>
    </p:spTree>
    <p:extLst>
      <p:ext uri="{BB962C8B-B14F-4D97-AF65-F5344CB8AC3E}">
        <p14:creationId xmlns:p14="http://schemas.microsoft.com/office/powerpoint/2010/main" val="1782171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2F93080B-4BF6-4CB7-B063-2845836A0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Mencari akar persamaan tak linear</a:t>
            </a:r>
          </a:p>
          <a:p>
            <a:r>
              <a:rPr lang="id-ID" dirty="0"/>
              <a:t>Menyelesaikan sistem persamaan</a:t>
            </a:r>
          </a:p>
          <a:p>
            <a:r>
              <a:rPr lang="id-ID" dirty="0"/>
              <a:t>Pencocokan kurva</a:t>
            </a:r>
          </a:p>
          <a:p>
            <a:r>
              <a:rPr lang="id-ID" dirty="0"/>
              <a:t>Interpolasi</a:t>
            </a:r>
          </a:p>
          <a:p>
            <a:r>
              <a:rPr lang="id-ID" dirty="0"/>
              <a:t>Optimasi</a:t>
            </a:r>
          </a:p>
          <a:p>
            <a:r>
              <a:rPr lang="id-ID" dirty="0"/>
              <a:t>Integrasi Numerik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2105747D-95C2-4741-971D-C77C8F72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Materi kuliah</a:t>
            </a:r>
          </a:p>
        </p:txBody>
      </p:sp>
    </p:spTree>
    <p:extLst>
      <p:ext uri="{BB962C8B-B14F-4D97-AF65-F5344CB8AC3E}">
        <p14:creationId xmlns:p14="http://schemas.microsoft.com/office/powerpoint/2010/main" val="2423582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5A03FD9C-4CA1-4A9C-B2C4-B99DDFDC9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Tugas dan Kuis :30%</a:t>
            </a:r>
          </a:p>
          <a:p>
            <a:r>
              <a:rPr lang="id-ID" dirty="0"/>
              <a:t>UTS :35%</a:t>
            </a:r>
          </a:p>
          <a:p>
            <a:r>
              <a:rPr lang="id-ID" dirty="0"/>
              <a:t>UAS :35%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E46767C3-550E-4A94-8B7E-B04C50691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Penilaian kuliah</a:t>
            </a:r>
          </a:p>
        </p:txBody>
      </p:sp>
    </p:spTree>
    <p:extLst>
      <p:ext uri="{BB962C8B-B14F-4D97-AF65-F5344CB8AC3E}">
        <p14:creationId xmlns:p14="http://schemas.microsoft.com/office/powerpoint/2010/main" val="3192260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D5C1CC2B-D481-4B52-983E-9158E2393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Richard L.Burden, J. Douglas Faires, </a:t>
            </a:r>
            <a:r>
              <a:rPr lang="id-ID" i="1" dirty="0"/>
              <a:t>Numerical Analysis</a:t>
            </a:r>
            <a:r>
              <a:rPr lang="id-ID" dirty="0"/>
              <a:t>, Brooks/Cole, Ninth Ed.</a:t>
            </a:r>
          </a:p>
          <a:p>
            <a:r>
              <a:rPr lang="id-ID" dirty="0"/>
              <a:t>Curtis F. Gerald, Pattrick O. Wheatley, </a:t>
            </a:r>
            <a:r>
              <a:rPr lang="id-ID" i="1" dirty="0"/>
              <a:t>Applied Numerical Analysis</a:t>
            </a:r>
            <a:r>
              <a:rPr lang="id-ID" dirty="0"/>
              <a:t>, Fourth Ed., Addison-Wesley Publishing Company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1B691B8D-8CE5-4026-B101-CCE75A5F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Buku teks</a:t>
            </a:r>
          </a:p>
        </p:txBody>
      </p:sp>
    </p:spTree>
    <p:extLst>
      <p:ext uri="{BB962C8B-B14F-4D97-AF65-F5344CB8AC3E}">
        <p14:creationId xmlns:p14="http://schemas.microsoft.com/office/powerpoint/2010/main" val="1271953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xmlns="" id="{1F5F9F5A-55A2-4164-9F7E-92C2A07860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d-ID" dirty="0"/>
                  <a:t>True value= approximation + error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d-ID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id-ID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d-ID" b="0" i="1" smtClean="0">
                        <a:latin typeface="Cambria Math" panose="02040503050406030204" pitchFamily="18" charset="0"/>
                      </a:rPr>
                      <m:t>𝑡𝑟𝑢𝑒</m:t>
                    </m:r>
                    <m:r>
                      <a:rPr lang="id-ID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d-ID" b="0" i="1" smtClean="0"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id-ID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id-ID" b="0" i="1" smtClean="0">
                        <a:latin typeface="Cambria Math" panose="02040503050406030204" pitchFamily="18" charset="0"/>
                      </a:rPr>
                      <m:t>𝑎𝑝𝑝𝑟𝑜𝑥𝑖𝑚𝑎𝑡𝑖𝑜𝑛</m:t>
                    </m:r>
                  </m:oMath>
                </a14:m>
                <a:endParaRPr lang="id-ID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d-ID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id-ID" dirty="0"/>
                  <a:t> is used to designate the exact value of the error.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d-ID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id-ID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d-ID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𝑡𝑟𝑢𝑒</m:t>
                        </m:r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𝑒𝑟𝑟𝑜𝑟</m:t>
                        </m:r>
                      </m:num>
                      <m:den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𝑡𝑟𝑢𝑒</m:t>
                        </m:r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𝑣𝑎𝑙𝑢𝑒</m:t>
                        </m:r>
                      </m:den>
                    </m:f>
                    <m:r>
                      <a:rPr lang="id-ID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id-ID" b="0" i="1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id-ID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id-ID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d-ID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id-ID" dirty="0"/>
                  <a:t> is the true percent relative error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F5F9F5A-55A2-4164-9F7E-92C2A07860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14" t="-238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xmlns="" id="{12E88BFC-077E-4BEB-A706-604858614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Error</a:t>
            </a:r>
          </a:p>
        </p:txBody>
      </p:sp>
    </p:spTree>
    <p:extLst>
      <p:ext uri="{BB962C8B-B14F-4D97-AF65-F5344CB8AC3E}">
        <p14:creationId xmlns:p14="http://schemas.microsoft.com/office/powerpoint/2010/main" val="2482006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A83D5F97-1B8D-4DA0-BF49-C938E71E9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Suppose that you have the task of measuring the lengths of a bridge and a river adn come up with 9999 and 9 cm, respectively. If the true values are 10.000 and 10 cm, respectively, compute (a) the true error and (b) the true percent relative error for each case.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EC4F2EB5-9F41-4798-96DB-B41F079FB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345946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xmlns="" id="{9ACC6EFD-18AB-4944-A849-73C47ADCA8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d-ID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d-ID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d-ID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𝑎𝑝𝑝𝑟𝑜𝑥𝑖𝑚𝑎𝑡𝑒</m:t>
                        </m:r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𝑒𝑟𝑟𝑜𝑟</m:t>
                        </m:r>
                      </m:num>
                      <m:den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𝑎𝑝𝑝𝑟𝑜𝑥𝑖𝑚𝑎𝑡𝑖𝑜𝑛</m:t>
                        </m:r>
                      </m:den>
                    </m:f>
                    <m:r>
                      <a:rPr lang="id-ID" b="0" i="1" smtClean="0">
                        <a:latin typeface="Cambria Math" panose="02040503050406030204" pitchFamily="18" charset="0"/>
                      </a:rPr>
                      <m:t>×100%</m:t>
                    </m:r>
                  </m:oMath>
                </a14:m>
                <a:endParaRPr lang="id-ID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d-ID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d-ID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d-ID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𝑐𝑢𝑟𝑟𝑒𝑛𝑡</m:t>
                        </m:r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𝑎𝑝𝑝</m:t>
                        </m:r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𝑝𝑟𝑒𝑣</m:t>
                        </m:r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𝑎𝑝𝑝</m:t>
                        </m:r>
                      </m:num>
                      <m:den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𝑐𝑢𝑟𝑟𝑒𝑛𝑡</m:t>
                        </m:r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𝑎𝑝𝑝</m:t>
                        </m:r>
                      </m:den>
                    </m:f>
                    <m:r>
                      <a:rPr lang="id-ID" b="0" i="1" smtClean="0">
                        <a:latin typeface="Cambria Math" panose="02040503050406030204" pitchFamily="18" charset="0"/>
                      </a:rPr>
                      <m:t>×100%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When performing computation, we may not be concerned with the sign of the error, </a:t>
                </a:r>
                <a:r>
                  <a:rPr lang="en-US" dirty="0" err="1" smtClean="0"/>
                  <a:t>buat</a:t>
                </a:r>
                <a:r>
                  <a:rPr lang="en-US" dirty="0" smtClean="0"/>
                  <a:t> we are interested in </a:t>
                </a:r>
                <a:r>
                  <a:rPr lang="en-US" dirty="0" err="1" smtClean="0"/>
                  <a:t>wether</a:t>
                </a:r>
                <a:r>
                  <a:rPr lang="en-US" dirty="0" smtClean="0"/>
                  <a:t> the percent absolute value is lower than a </a:t>
                </a:r>
                <a:r>
                  <a:rPr lang="en-US" dirty="0" err="1" smtClean="0"/>
                  <a:t>prespecified</a:t>
                </a:r>
                <a:r>
                  <a:rPr lang="en-US" dirty="0" smtClean="0"/>
                  <a:t> percent tolerance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endParaRPr lang="id-ID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ACC6EFD-18AB-4944-A849-73C47ADCA8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14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xmlns="" id="{01E5AB7B-4D57-4476-B039-B331EF61B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Error </a:t>
            </a:r>
            <a:r>
              <a:rPr lang="id-ID" dirty="0" smtClean="0"/>
              <a:t>approximate</a:t>
            </a:r>
            <a:r>
              <a:rPr lang="en-US" dirty="0" smtClean="0"/>
              <a:t> (1)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61560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 smtClean="0"/>
                  <a:t>The computation is repeated until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0.5×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%→</m:t>
                    </m:r>
                  </m:oMath>
                </a14:m>
                <a:r>
                  <a:rPr lang="en-US" sz="2000" dirty="0" smtClean="0"/>
                  <a:t> we can assured that the result is correct to at least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 smtClean="0"/>
                  <a:t> significant figures</a:t>
                </a:r>
              </a:p>
              <a:p>
                <a:r>
                  <a:rPr lang="en-US" sz="2000" dirty="0" smtClean="0"/>
                  <a:t>Example: In mathematics, </a:t>
                </a:r>
                <a:r>
                  <a:rPr lang="en-US" sz="2000" dirty="0" err="1" smtClean="0"/>
                  <a:t>functioins</a:t>
                </a:r>
                <a:r>
                  <a:rPr lang="en-US" sz="2000" dirty="0" smtClean="0"/>
                  <a:t> can often be represented by infinite series. For example, the exponential function can be computed using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3!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As more terms are added in sequence, the approximation becomes a better and better estimate of the true 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000" dirty="0" smtClean="0"/>
                  <a:t>. Note that the true value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=1.648721…</m:t>
                    </m:r>
                  </m:oMath>
                </a14:m>
                <a:r>
                  <a:rPr lang="en-US" sz="2000" dirty="0" smtClean="0"/>
                  <a:t>. Add terms until the absolute value of the approximate error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000" dirty="0" smtClean="0"/>
                  <a:t> falls below a </a:t>
                </a:r>
                <a:r>
                  <a:rPr lang="en-US" sz="2000" dirty="0" err="1" smtClean="0"/>
                  <a:t>prespecified</a:t>
                </a:r>
                <a:r>
                  <a:rPr lang="en-US" sz="2000" dirty="0" smtClean="0"/>
                  <a:t> error criterion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 smtClean="0"/>
                  <a:t> conforming to three significant figures.</a:t>
                </a:r>
                <a:endParaRPr lang="en-US" sz="2000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3" t="-1261" r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Error approximate</a:t>
            </a:r>
            <a:r>
              <a:rPr lang="en-US" dirty="0"/>
              <a:t> </a:t>
            </a:r>
            <a:r>
              <a:rPr lang="en-US" dirty="0" smtClean="0"/>
              <a:t>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16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0.5×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2−3</m:t>
                            </m:r>
                          </m:sup>
                        </m:sSup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%=0.05 %</m:t>
                    </m:r>
                  </m:oMath>
                </a14:m>
                <a:endParaRPr lang="en-US" sz="1800" dirty="0" smtClean="0"/>
              </a:p>
              <a:p>
                <a:r>
                  <a:rPr lang="en-US" sz="1800" dirty="0" smtClean="0"/>
                  <a:t>We will add terms to the series until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1800" dirty="0" smtClean="0"/>
                  <a:t> falls below this level</a:t>
                </a:r>
              </a:p>
              <a:p>
                <a:endParaRPr lang="en-US" sz="1800" dirty="0"/>
              </a:p>
              <a:p>
                <a:endParaRPr lang="en-US" sz="1800" dirty="0" smtClean="0"/>
              </a:p>
              <a:p>
                <a:endParaRPr lang="en-US" sz="1800" dirty="0"/>
              </a:p>
              <a:p>
                <a:endParaRPr lang="en-US" sz="1800" dirty="0" smtClean="0"/>
              </a:p>
              <a:p>
                <a:endParaRPr lang="en-US" sz="1800" dirty="0"/>
              </a:p>
              <a:p>
                <a:endParaRPr lang="en-US" sz="1800" dirty="0" smtClean="0"/>
              </a:p>
              <a:p>
                <a:endParaRPr lang="en-US" sz="1800" dirty="0"/>
              </a:p>
              <a:p>
                <a:r>
                  <a:rPr lang="en-US" sz="1800" dirty="0" smtClean="0"/>
                  <a:t>After six terms are included, the approximate error falls below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=0.05%</m:t>
                    </m:r>
                  </m:oMath>
                </a14:m>
                <a:r>
                  <a:rPr lang="en-US" sz="1800" dirty="0" smtClean="0"/>
                  <a:t> and the computation is terminated. This ensure that the result is correct to at least three significant figures.</a:t>
                </a:r>
              </a:p>
              <a:p>
                <a:endParaRPr lang="en-US" sz="1800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64" t="-700" r="-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Error approximate</a:t>
            </a:r>
            <a:r>
              <a:rPr lang="en-US" dirty="0"/>
              <a:t> </a:t>
            </a:r>
            <a:r>
              <a:rPr lang="en-US" dirty="0" smtClean="0"/>
              <a:t>(3)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6552044"/>
                  </p:ext>
                </p:extLst>
              </p:nvPr>
            </p:nvGraphicFramePr>
            <p:xfrm>
              <a:off x="1098997" y="2556098"/>
              <a:ext cx="6096000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524000"/>
                    <a:gridCol w="1524000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Terms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Result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𝝐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(%)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𝝐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(%)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39.3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9.02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33.3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1.625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1.44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7.69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1.645833333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0.175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1.27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1.68437500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0.0172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0.158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1.648697917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0.00142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0.0158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6552044"/>
                  </p:ext>
                </p:extLst>
              </p:nvPr>
            </p:nvGraphicFramePr>
            <p:xfrm>
              <a:off x="1098997" y="2556098"/>
              <a:ext cx="6096000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524000"/>
                    <a:gridCol w="1524000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Terms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Result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800" t="-8197" r="-101600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0800" t="-8197" r="-1600" b="-6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39.3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9.02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33.3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1.625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1.44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7.69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1.645833333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0.175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1.27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1.68437500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0.0172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0.158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1.648697917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0.00142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0.0158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8640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Truncation error(1)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44" y="1397637"/>
            <a:ext cx="7538329" cy="30022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544" y="4181741"/>
            <a:ext cx="4019561" cy="12506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46242" y="4399855"/>
                <a:ext cx="3969108" cy="177710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is called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 err="1" smtClean="0"/>
                  <a:t>th</a:t>
                </a:r>
                <a:r>
                  <a:rPr lang="en-US" sz="2000" dirty="0" smtClean="0"/>
                  <a:t> Taylor </a:t>
                </a:r>
                <a:r>
                  <a:rPr lang="en-US" sz="2000" dirty="0" err="1" smtClean="0"/>
                  <a:t>Polinomial</a:t>
                </a:r>
                <a:endParaRPr lang="en-US" sz="20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is called the remainder term (or truncation error)</a:t>
                </a:r>
                <a:endParaRPr lang="en-US" sz="2000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46242" y="4399855"/>
                <a:ext cx="3969108" cy="1777107"/>
              </a:xfrm>
              <a:blipFill rotWithShape="0">
                <a:blip r:embed="rId4"/>
                <a:stretch>
                  <a:fillRect l="-1690" t="-3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1717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xmlns="" id="{D1F35256-4F0A-4AB8-BC18-318EB09435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2084831"/>
                <a:ext cx="7886700" cy="2011681"/>
              </a:xfrm>
            </p:spPr>
            <p:txBody>
              <a:bodyPr/>
              <a:lstStyle/>
              <a:p>
                <a:r>
                  <a:rPr lang="id-ID" dirty="0"/>
                  <a:t> Metode Numerik: teknik untuk menyelesaikan masalah matematika dengan operasi aritmatika (</a:t>
                </a:r>
                <a14:m>
                  <m:oMath xmlns:m="http://schemas.openxmlformats.org/officeDocument/2006/math">
                    <m:r>
                      <a:rPr lang="id-ID" b="0" i="1" smtClean="0">
                        <a:latin typeface="Cambria Math" panose="02040503050406030204" pitchFamily="18" charset="0"/>
                      </a:rPr>
                      <m:t>+, − ×, /</m:t>
                    </m:r>
                  </m:oMath>
                </a14:m>
                <a:r>
                  <a:rPr lang="id-ID" dirty="0"/>
                  <a:t>)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1F35256-4F0A-4AB8-BC18-318EB09435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084831"/>
                <a:ext cx="7886700" cy="2011681"/>
              </a:xfrm>
              <a:blipFill>
                <a:blip r:embed="rId2"/>
                <a:stretch>
                  <a:fillRect l="-1314" t="-5152" r="-46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xmlns="" id="{640C1DFA-56C2-467D-A430-2D2B05ED7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Motivasi</a:t>
            </a:r>
          </a:p>
        </p:txBody>
      </p:sp>
    </p:spTree>
    <p:extLst>
      <p:ext uri="{BB962C8B-B14F-4D97-AF65-F5344CB8AC3E}">
        <p14:creationId xmlns:p14="http://schemas.microsoft.com/office/powerpoint/2010/main" val="2833688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Example: </a:t>
                </a:r>
                <a:r>
                  <a:rPr lang="en-US" dirty="0" err="1" smtClean="0"/>
                  <a:t>Lef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. Determine the second Taylor polynomial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r>
                  <a:rPr lang="en-US" dirty="0" smtClean="0"/>
                  <a:t>Solution: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, we have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"(0)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2!</m:t>
                            </m:r>
                          </m:den>
                        </m:f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′′′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ℰ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3!</m:t>
                            </m:r>
                          </m:den>
                        </m:f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ℰ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US" b="0" dirty="0" smtClean="0"/>
              </a:p>
              <a:p>
                <a:r>
                  <a:rPr lang="en-US" b="0" dirty="0" smtClean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ℰ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 smtClean="0"/>
                  <a:t> is some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b="0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=0.01</m:t>
                    </m:r>
                  </m:oMath>
                </a14:m>
                <a:r>
                  <a:rPr lang="en-US" b="0" dirty="0" smtClean="0"/>
                  <a:t>, this becomes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0.01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0.01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0.01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ℰ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0.01</m:t>
                            </m:r>
                          </m:e>
                        </m:d>
                      </m:e>
                    </m:func>
                  </m:oMath>
                </a14:m>
                <a:endParaRPr lang="en-US" b="0" dirty="0" smtClean="0"/>
              </a:p>
              <a:p>
                <a:r>
                  <a:rPr lang="en-US" b="0" dirty="0" smtClean="0"/>
                  <a:t>The app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0.01</m:t>
                        </m:r>
                      </m:e>
                    </m:func>
                  </m:oMath>
                </a14:m>
                <a:r>
                  <a:rPr lang="en-US" b="0" dirty="0" smtClean="0"/>
                  <a:t> given by the Taylor polynomial is therefore 0.99995.</a:t>
                </a:r>
              </a:p>
              <a:p>
                <a:r>
                  <a:rPr lang="en-US" dirty="0" smtClean="0"/>
                  <a:t>The truncation error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0.1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ℰ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(0.01)</m:t>
                        </m:r>
                      </m:e>
                    </m:func>
                  </m:oMath>
                </a14:m>
                <a:endParaRPr lang="en-US" b="0" dirty="0" smtClean="0"/>
              </a:p>
              <a:p>
                <a:r>
                  <a:rPr lang="en-US" dirty="0" smtClean="0"/>
                  <a:t>Where the bar over the 6 is used to indicate that this digit repeats indefinitely. </a:t>
                </a:r>
                <a:endParaRPr lang="en-US" b="0" dirty="0" smtClean="0"/>
              </a:p>
              <a:p>
                <a:endParaRPr lang="en-US" b="0" dirty="0" smtClean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96" t="-2661" r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Truncation </a:t>
            </a:r>
            <a:r>
              <a:rPr lang="en-US" dirty="0" smtClean="0"/>
              <a:t>error(2)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649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 Although we have no way of determining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ℰ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smtClean="0"/>
                  <a:t> we know that all values of the sine lie in the interval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, so the error occurring if we use approximation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99995</m:t>
                    </m:r>
                  </m:oMath>
                </a14:m>
                <a:r>
                  <a:rPr lang="en-US" dirty="0" smtClean="0"/>
                  <a:t> is bounded by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99995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14" t="-2381" r="-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Truncation </a:t>
            </a:r>
            <a:r>
              <a:rPr lang="en-US" dirty="0" smtClean="0"/>
              <a:t>error(3)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707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xmlns="" id="{4AA511CE-F763-4BDE-8323-2F0EC899D2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d-ID" dirty="0"/>
                  <a:t>Tentukan akar-akar persamaan berikut: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id-ID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id-ID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id-ID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id-ID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id-ID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id-ID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+1=0</m:t>
                    </m:r>
                  </m:oMath>
                </a14:m>
                <a:endParaRPr lang="id-ID" dirty="0"/>
              </a:p>
              <a:p>
                <a:r>
                  <a:rPr lang="id-ID" dirty="0"/>
                  <a:t>Hitung nilai integral tentu berikut: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id-ID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d>
                          <m:dPr>
                            <m:ctrlPr>
                              <a:rPr lang="id-ID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d-ID" b="0" i="1" smtClean="0">
                                <a:latin typeface="Cambria Math" panose="02040503050406030204" pitchFamily="18" charset="0"/>
                              </a:rPr>
                              <m:t>4−</m:t>
                            </m:r>
                            <m:r>
                              <a:rPr lang="id-ID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id-ID" dirty="0"/>
              </a:p>
              <a:p>
                <a:r>
                  <a:rPr lang="id-ID" dirty="0"/>
                  <a:t>Selesaikan SPL berikut: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id-ID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id-ID" b="0" i="1" smtClean="0">
                                <a:latin typeface="Cambria Math" panose="02040503050406030204" pitchFamily="18" charset="0"/>
                              </a:rPr>
                              <m:t>1.3 </m:t>
                            </m:r>
                            <m:r>
                              <a:rPr lang="id-ID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id-ID" b="0" i="1" smtClean="0">
                                <a:latin typeface="Cambria Math" panose="02040503050406030204" pitchFamily="18" charset="0"/>
                              </a:rPr>
                              <m:t>+4.5 </m:t>
                            </m:r>
                            <m:r>
                              <a:rPr lang="id-ID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id-ID" b="0" i="1" smtClean="0">
                                <a:latin typeface="Cambria Math" panose="02040503050406030204" pitchFamily="18" charset="0"/>
                              </a:rPr>
                              <m:t> −2.9 </m:t>
                            </m:r>
                            <m:r>
                              <a:rPr lang="id-ID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id-ID" b="0" i="1" smtClean="0">
                                <a:latin typeface="Cambria Math" panose="02040503050406030204" pitchFamily="18" charset="0"/>
                              </a:rPr>
                              <m:t>=14</m:t>
                            </m:r>
                          </m:e>
                          <m:e>
                            <m:r>
                              <a:rPr lang="id-ID" b="0" i="1" smtClean="0">
                                <a:latin typeface="Cambria Math" panose="02040503050406030204" pitchFamily="18" charset="0"/>
                              </a:rPr>
                              <m:t>2.4 </m:t>
                            </m:r>
                            <m:r>
                              <a:rPr lang="id-ID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id-ID" b="0" i="1" smtClean="0">
                                <a:latin typeface="Cambria Math" panose="02040503050406030204" pitchFamily="18" charset="0"/>
                              </a:rPr>
                              <m:t>+4.1 </m:t>
                            </m:r>
                            <m:r>
                              <a:rPr lang="id-ID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id-ID" b="0" i="1" smtClean="0">
                                <a:latin typeface="Cambria Math" panose="02040503050406030204" pitchFamily="18" charset="0"/>
                              </a:rPr>
                              <m:t>+0.3 </m:t>
                            </m:r>
                            <m:r>
                              <a:rPr lang="id-ID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id-ID" b="0" i="1" smtClean="0">
                                <a:latin typeface="Cambria Math" panose="02040503050406030204" pitchFamily="18" charset="0"/>
                              </a:rPr>
                              <m:t>=12</m:t>
                            </m:r>
                          </m:e>
                          <m:e>
                            <m:r>
                              <a:rPr lang="id-ID" b="0" i="1" smtClean="0">
                                <a:latin typeface="Cambria Math" panose="02040503050406030204" pitchFamily="18" charset="0"/>
                              </a:rPr>
                              <m:t>4.1 </m:t>
                            </m:r>
                            <m:r>
                              <a:rPr lang="id-ID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id-ID" b="0" i="1" smtClean="0">
                                <a:latin typeface="Cambria Math" panose="02040503050406030204" pitchFamily="18" charset="0"/>
                              </a:rPr>
                              <m:t> −7.1 </m:t>
                            </m:r>
                            <m:r>
                              <a:rPr lang="id-ID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id-ID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id-ID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id-ID" b="0" i="1" smtClean="0">
                                <a:latin typeface="Cambria Math" panose="02040503050406030204" pitchFamily="18" charset="0"/>
                              </a:rPr>
                              <m:t>=−5</m:t>
                            </m:r>
                          </m:e>
                        </m:eqArr>
                      </m:e>
                    </m:d>
                  </m:oMath>
                </a14:m>
                <a:endParaRPr lang="id-ID" dirty="0"/>
              </a:p>
              <a:p>
                <a:endParaRPr lang="id-ID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AA511CE-F763-4BDE-8323-2F0EC899D2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14" t="-238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xmlns="" id="{3F73368B-32FF-4573-9CE5-EAA0ADDD9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Contoh persoalan matematika</a:t>
            </a:r>
          </a:p>
        </p:txBody>
      </p:sp>
    </p:spTree>
    <p:extLst>
      <p:ext uri="{BB962C8B-B14F-4D97-AF65-F5344CB8AC3E}">
        <p14:creationId xmlns:p14="http://schemas.microsoft.com/office/powerpoint/2010/main" val="3167116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94824C2C-743B-4A28-BCEC-F844E9038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7961"/>
            <a:ext cx="7886700" cy="1996567"/>
          </a:xfrm>
        </p:spPr>
        <p:txBody>
          <a:bodyPr/>
          <a:lstStyle/>
          <a:p>
            <a:r>
              <a:rPr lang="id-ID" dirty="0"/>
              <a:t>Ada dua metode untuk menyelesaikan masalah matematika:</a:t>
            </a:r>
          </a:p>
          <a:p>
            <a:pPr lvl="1"/>
            <a:r>
              <a:rPr lang="id-ID" dirty="0"/>
              <a:t>Secara analitik</a:t>
            </a:r>
          </a:p>
          <a:p>
            <a:pPr lvl="1"/>
            <a:r>
              <a:rPr lang="id-ID" dirty="0"/>
              <a:t>Secara numerik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D60FAB1C-1491-438B-A292-1F741FE83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Metode penyelesaian masalah matematika</a:t>
            </a:r>
          </a:p>
        </p:txBody>
      </p:sp>
    </p:spTree>
    <p:extLst>
      <p:ext uri="{BB962C8B-B14F-4D97-AF65-F5344CB8AC3E}">
        <p14:creationId xmlns:p14="http://schemas.microsoft.com/office/powerpoint/2010/main" val="3164477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xmlns="" id="{7BDC1888-181F-40EF-ADF3-4A1B5B0C7B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d-ID" dirty="0"/>
                  <a:t>Menggunakan rumus dan teorema yang sudah ada di dalam matematika</a:t>
                </a:r>
              </a:p>
              <a:p>
                <a:pPr marL="0" indent="0">
                  <a:buNone/>
                </a:pPr>
                <a:endParaRPr lang="id-ID" dirty="0"/>
              </a:p>
              <a:p>
                <a:r>
                  <a:rPr lang="id-ID" dirty="0"/>
                  <a:t>Contoh 1: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d-ID" b="0" i="0" smtClean="0">
                        <a:latin typeface="Cambria Math" panose="02040503050406030204" pitchFamily="18" charset="0"/>
                      </a:rPr>
                      <m:t>Tentukan</m:t>
                    </m:r>
                    <m:r>
                      <a:rPr lang="id-ID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id-ID" b="0" i="0" smtClean="0">
                        <a:latin typeface="Cambria Math" panose="02040503050406030204" pitchFamily="18" charset="0"/>
                      </a:rPr>
                      <m:t>akar</m:t>
                    </m:r>
                    <m:r>
                      <a:rPr lang="id-ID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id-ID" b="0" i="0" smtClean="0">
                        <a:latin typeface="Cambria Math" panose="02040503050406030204" pitchFamily="18" charset="0"/>
                      </a:rPr>
                      <m:t>akar</m:t>
                    </m:r>
                    <m:r>
                      <a:rPr lang="id-ID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d-ID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 b="0" i="1" smtClean="0">
                        <a:latin typeface="Cambria Math" panose="02040503050406030204" pitchFamily="18" charset="0"/>
                      </a:rPr>
                      <m:t>−4=0</m:t>
                    </m:r>
                  </m:oMath>
                </a14:m>
                <a:r>
                  <a:rPr lang="id-ID" dirty="0"/>
                  <a:t>!</a:t>
                </a:r>
              </a:p>
              <a:p>
                <a:r>
                  <a:rPr lang="id-ID" dirty="0"/>
                  <a:t>Secara analitik: faktorkan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 b="0" i="1" smtClean="0">
                        <a:latin typeface="Cambria Math" panose="02040503050406030204" pitchFamily="18" charset="0"/>
                      </a:rPr>
                      <m:t>−4=0,</m:t>
                    </m:r>
                  </m:oMath>
                </a14:m>
                <a:r>
                  <a:rPr lang="id-ID" dirty="0"/>
                  <a:t> diperoleh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d-ID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id-ID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id-ID" b="0" i="1" smtClean="0">
                        <a:latin typeface="Cambria Math" panose="02040503050406030204" pitchFamily="18" charset="0"/>
                      </a:rPr>
                      <m:t>=0 →</m:t>
                    </m:r>
                    <m:sSub>
                      <m:sSubPr>
                        <m:ctrlPr>
                          <a:rPr lang="id-ID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d-ID" b="0" i="1" smtClean="0">
                        <a:latin typeface="Cambria Math" panose="02040503050406030204" pitchFamily="18" charset="0"/>
                      </a:rPr>
                      <m:t>=2, </m:t>
                    </m:r>
                    <m:sSub>
                      <m:sSubPr>
                        <m:ctrlPr>
                          <a:rPr lang="id-ID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d-ID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id-ID" dirty="0"/>
              </a:p>
              <a:p>
                <a:r>
                  <a:rPr lang="id-ID" dirty="0"/>
                  <a:t>Contoh 2: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id-ID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id-ID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d>
                          <m:dPr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4−</m:t>
                            </m:r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id-ID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id-ID" dirty="0"/>
                  <a:t> = ...</a:t>
                </a:r>
              </a:p>
              <a:p>
                <a:r>
                  <a:rPr lang="id-ID" dirty="0"/>
                  <a:t>Secara analitik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d-ID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id-ID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id-ID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sSubSup>
                      <m:sSubSupPr>
                        <m:ctrlPr>
                          <a:rPr lang="id-ID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id-ID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d-ID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id-ID" b="0" i="1" smtClean="0">
                        <a:latin typeface="Cambria Math" panose="02040503050406030204" pitchFamily="18" charset="0"/>
                      </a:rPr>
                      <m:t>= …</m:t>
                    </m:r>
                  </m:oMath>
                </a14:m>
                <a:endParaRPr lang="id-ID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BDC1888-181F-40EF-ADF3-4A1B5B0C7B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14" t="-2381" r="-185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xmlns="" id="{D931379D-4915-4176-978E-D399AE9D8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Metode analitik (EKSak)</a:t>
            </a:r>
          </a:p>
        </p:txBody>
      </p:sp>
    </p:spTree>
    <p:extLst>
      <p:ext uri="{BB962C8B-B14F-4D97-AF65-F5344CB8AC3E}">
        <p14:creationId xmlns:p14="http://schemas.microsoft.com/office/powerpoint/2010/main" val="3136793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xmlns="" id="{3A179FB9-39FA-4B8A-AA16-EBFAF391ED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d-ID" dirty="0"/>
                  <a:t>Menggunakan pendekatan aproksimasi untuk mencari solusi hanya dengan operasi aritmatika biasa</a:t>
                </a:r>
              </a:p>
              <a:p>
                <a:endParaRPr lang="id-ID" dirty="0"/>
              </a:p>
              <a:p>
                <a:r>
                  <a:rPr lang="id-ID" dirty="0"/>
                  <a:t>Contoh1: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d-ID">
                        <a:latin typeface="Cambria Math" panose="02040503050406030204" pitchFamily="18" charset="0"/>
                      </a:rPr>
                      <m:t>Tentukan</m:t>
                    </m:r>
                    <m:r>
                      <a:rPr lang="id-ID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id-ID">
                        <a:latin typeface="Cambria Math" panose="02040503050406030204" pitchFamily="18" charset="0"/>
                      </a:rPr>
                      <m:t>akar</m:t>
                    </m:r>
                    <m:r>
                      <a:rPr lang="id-ID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id-ID">
                        <a:latin typeface="Cambria Math" panose="02040503050406030204" pitchFamily="18" charset="0"/>
                      </a:rPr>
                      <m:t>akar</m:t>
                    </m:r>
                    <m:r>
                      <a:rPr lang="id-ID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id-ID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 i="1">
                        <a:latin typeface="Cambria Math" panose="02040503050406030204" pitchFamily="18" charset="0"/>
                      </a:rPr>
                      <m:t>−4=0</m:t>
                    </m:r>
                  </m:oMath>
                </a14:m>
                <a:r>
                  <a:rPr lang="id-ID" dirty="0"/>
                  <a:t>!</a:t>
                </a:r>
              </a:p>
              <a:p>
                <a:r>
                  <a:rPr lang="id-ID" dirty="0"/>
                  <a:t>Jawab: Diketahui sebuah akar terletak dalam selang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d-ID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0,4</m:t>
                        </m:r>
                      </m:e>
                    </m:d>
                    <m:r>
                      <a:rPr lang="id-ID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d-ID" dirty="0"/>
                  <a:t> kenapa??</a:t>
                </a:r>
              </a:p>
              <a:p>
                <a:r>
                  <a:rPr lang="id-ID" dirty="0"/>
                  <a:t>Contoh 2: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id-ID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id-ID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d>
                          <m:dPr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4−</m:t>
                            </m:r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id-ID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id-ID" dirty="0"/>
                  <a:t> = ...</a:t>
                </a:r>
              </a:p>
              <a:p>
                <a:r>
                  <a:rPr lang="id-ID" dirty="0"/>
                  <a:t>Jawab: Menghitung luas di bawah kurva</a:t>
                </a:r>
              </a:p>
              <a:p>
                <a:pPr marL="0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A179FB9-39FA-4B8A-AA16-EBFAF391ED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14" t="-2381" b="-308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xmlns="" id="{BBE081EA-C18A-461B-A95E-F1FD4E22F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Metode Numerik</a:t>
            </a:r>
          </a:p>
        </p:txBody>
      </p:sp>
    </p:spTree>
    <p:extLst>
      <p:ext uri="{BB962C8B-B14F-4D97-AF65-F5344CB8AC3E}">
        <p14:creationId xmlns:p14="http://schemas.microsoft.com/office/powerpoint/2010/main" val="2221294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xmlns="" id="{7F4B51D5-796E-4113-98CE-EAC494F008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d-ID" dirty="0"/>
                  <a:t>Solusi dengan metode analitik: eksak (tanpa ada kesalahan)</a:t>
                </a:r>
              </a:p>
              <a:p>
                <a:r>
                  <a:rPr lang="id-ID" dirty="0"/>
                  <a:t>Dengan metode numerik: </a:t>
                </a:r>
                <a:r>
                  <a:rPr lang="id-ID" b="1" dirty="0">
                    <a:solidFill>
                      <a:srgbClr val="FF0000"/>
                    </a:solidFill>
                  </a:rPr>
                  <a:t>hampiran </a:t>
                </a:r>
                <a:r>
                  <a:rPr lang="id-ID" dirty="0"/>
                  <a:t>atau aproksimasi (tidak tepat seperti solusi eksak dan </a:t>
                </a:r>
                <a:r>
                  <a:rPr lang="id-ID" b="1" dirty="0">
                    <a:solidFill>
                      <a:srgbClr val="FF0000"/>
                    </a:solidFill>
                  </a:rPr>
                  <a:t>selalu</a:t>
                </a:r>
                <a:r>
                  <a:rPr lang="id-ID" dirty="0"/>
                  <a:t> ada kesalahan) </a:t>
                </a:r>
                <a14:m>
                  <m:oMath xmlns:m="http://schemas.openxmlformats.org/officeDocument/2006/math">
                    <m:r>
                      <a:rPr lang="id-ID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d-ID" b="1" dirty="0">
                    <a:solidFill>
                      <a:srgbClr val="FF0000"/>
                    </a:solidFill>
                  </a:rPr>
                  <a:t> kesalahan </a:t>
                </a:r>
                <a:r>
                  <a:rPr lang="id-ID" dirty="0"/>
                  <a:t>ini disebut galat (</a:t>
                </a:r>
                <a:r>
                  <a:rPr lang="id-ID" i="1" dirty="0"/>
                  <a:t>error</a:t>
                </a:r>
                <a:r>
                  <a:rPr lang="id-ID" dirty="0"/>
                  <a:t>)</a:t>
                </a:r>
                <a:endParaRPr lang="id-ID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F4B51D5-796E-4113-98CE-EAC494F008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14" t="-238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xmlns="" id="{750254DB-1B05-46EB-83CC-39A07B297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Perbedaan analitik dan numerik (1)</a:t>
            </a:r>
          </a:p>
        </p:txBody>
      </p:sp>
    </p:spTree>
    <p:extLst>
      <p:ext uri="{BB962C8B-B14F-4D97-AF65-F5344CB8AC3E}">
        <p14:creationId xmlns:p14="http://schemas.microsoft.com/office/powerpoint/2010/main" val="848901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xmlns="" id="{B841C9CB-598D-4B06-81CE-10FB2872E8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d-ID" dirty="0"/>
                  <a:t>Kelebihan metode numerik: dapat menyelesaikan masalah matematika yang tidak dapat (sulit) diselesaikan oleh metode analitik</a:t>
                </a:r>
              </a:p>
              <a:p>
                <a:endParaRPr lang="id-ID" dirty="0"/>
              </a:p>
              <a:p>
                <a:r>
                  <a:rPr lang="id-ID" dirty="0"/>
                  <a:t>Contoh 1: Tentukan akar dari </a:t>
                </a:r>
              </a:p>
              <a:p>
                <a:pPr marL="0" indent="0">
                  <a:buNone/>
                </a:pPr>
                <a:r>
                  <a:rPr lang="id-ID" dirty="0"/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id-ID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id-ID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id-ID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id-ID" dirty="0"/>
              </a:p>
              <a:p>
                <a:r>
                  <a:rPr lang="id-ID" dirty="0"/>
                  <a:t>Contoh 2: hitung integral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id-ID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func>
                          <m:funcPr>
                            <m:ctrlPr>
                              <a:rPr lang="id-ID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id-ID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sSup>
                              <m:sSupPr>
                                <m:ctrlPr>
                                  <a:rPr lang="id-ID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d-ID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id-ID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func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nary>
                  </m:oMath>
                </a14:m>
                <a:endParaRPr lang="id-ID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841C9CB-598D-4B06-81CE-10FB2872E8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14" t="-238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xmlns="" id="{824189D6-0A31-4A2D-8F42-9E7279AE6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Perbedaan analitik dan numerik (2)</a:t>
            </a:r>
          </a:p>
        </p:txBody>
      </p:sp>
    </p:spTree>
    <p:extLst>
      <p:ext uri="{BB962C8B-B14F-4D97-AF65-F5344CB8AC3E}">
        <p14:creationId xmlns:p14="http://schemas.microsoft.com/office/powerpoint/2010/main" val="3580856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xmlns="" id="{358AC69A-396C-4437-8FD0-651DE9A3FE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d-ID" dirty="0"/>
                  <a:t>Sebelum ada komputer, untuk menyelesaikan masalah matematika yang sulit diselesaikan secara analitik:</a:t>
                </a:r>
              </a:p>
              <a:p>
                <a:pPr lvl="1"/>
                <a:r>
                  <a:rPr lang="id-ID" dirty="0"/>
                  <a:t>Metode grafik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d-ID" dirty="0"/>
                  <a:t> bermasalah karena tidak presisi dan terbatas pada dimensi</a:t>
                </a:r>
              </a:p>
              <a:p>
                <a:pPr lvl="1"/>
                <a:r>
                  <a:rPr lang="id-ID" dirty="0"/>
                  <a:t>Numerik dengan menggunakan kalkulator dan alat bantu hitung lainnya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d-ID" dirty="0"/>
                  <a:t> sulit dan lambat!!</a:t>
                </a:r>
              </a:p>
              <a:p>
                <a:r>
                  <a:rPr lang="id-ID" dirty="0"/>
                  <a:t>Komputer berguna untuk membantu perhitungan</a:t>
                </a:r>
              </a:p>
              <a:p>
                <a:endParaRPr lang="id-ID" dirty="0"/>
              </a:p>
              <a:p>
                <a:endParaRPr lang="id-ID" dirty="0"/>
              </a:p>
              <a:p>
                <a:pPr lvl="1"/>
                <a:endParaRPr lang="id-ID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58AC69A-396C-4437-8FD0-651DE9A3FE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14" t="-238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xmlns="" id="{A365FA8C-3E77-4DE0-AA30-8EF2A6539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Pre computer era</a:t>
            </a:r>
          </a:p>
        </p:txBody>
      </p:sp>
    </p:spTree>
    <p:extLst>
      <p:ext uri="{BB962C8B-B14F-4D97-AF65-F5344CB8AC3E}">
        <p14:creationId xmlns:p14="http://schemas.microsoft.com/office/powerpoint/2010/main" val="2357127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ro" id="{188AB026-8132-4D86-A1CB-ADE0D76979F9}" vid="{52AC1BD3-0BEF-4F64-A341-0429D8C3DF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45</TotalTime>
  <Words>431</Words>
  <Application>Microsoft Office PowerPoint</Application>
  <PresentationFormat>On-screen Show (4:3)</PresentationFormat>
  <Paragraphs>138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Cambria Math</vt:lpstr>
      <vt:lpstr>Open Sans</vt:lpstr>
      <vt:lpstr>Wingdings</vt:lpstr>
      <vt:lpstr>Office Theme</vt:lpstr>
      <vt:lpstr>Pengantar Metode NUmerik</vt:lpstr>
      <vt:lpstr>Motivasi</vt:lpstr>
      <vt:lpstr>Contoh persoalan matematika</vt:lpstr>
      <vt:lpstr>Metode penyelesaian masalah matematika</vt:lpstr>
      <vt:lpstr>Metode analitik (EKSak)</vt:lpstr>
      <vt:lpstr>Metode Numerik</vt:lpstr>
      <vt:lpstr>Perbedaan analitik dan numerik (1)</vt:lpstr>
      <vt:lpstr>Perbedaan analitik dan numerik (2)</vt:lpstr>
      <vt:lpstr>Pre computer era</vt:lpstr>
      <vt:lpstr>Tahapan penyelesaian masalah secara numerik</vt:lpstr>
      <vt:lpstr>Materi kuliah</vt:lpstr>
      <vt:lpstr>Penilaian kuliah</vt:lpstr>
      <vt:lpstr>Buku teks</vt:lpstr>
      <vt:lpstr>Error</vt:lpstr>
      <vt:lpstr>Example</vt:lpstr>
      <vt:lpstr>Error approximate (1)</vt:lpstr>
      <vt:lpstr>Error approximate (2)</vt:lpstr>
      <vt:lpstr>Error approximate (3)</vt:lpstr>
      <vt:lpstr>Truncation error(1)</vt:lpstr>
      <vt:lpstr>Truncation error(2)</vt:lpstr>
      <vt:lpstr>Truncation error(3)</vt:lpstr>
    </vt:vector>
  </TitlesOfParts>
  <Company/>
  <LinksUpToDate>false</LinksUpToDate>
  <SharedDoc>false</SharedDoc>
  <HyperlinkBase>http://informatika.unpar.ac.id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Metode NUmerik</dc:title>
  <dc:creator>Natalia</dc:creator>
  <cp:keywords>template-v1.0.1</cp:keywords>
  <cp:lastModifiedBy>Natalia</cp:lastModifiedBy>
  <cp:revision>5</cp:revision>
  <dcterms:created xsi:type="dcterms:W3CDTF">2017-08-22T01:12:49Z</dcterms:created>
  <dcterms:modified xsi:type="dcterms:W3CDTF">2017-08-22T01:58:32Z</dcterms:modified>
</cp:coreProperties>
</file>